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75" r:id="rId6"/>
    <p:sldId id="262" r:id="rId7"/>
    <p:sldId id="293" r:id="rId8"/>
    <p:sldId id="285" r:id="rId9"/>
    <p:sldId id="289" r:id="rId10"/>
    <p:sldId id="290" r:id="rId11"/>
    <p:sldId id="291" r:id="rId12"/>
    <p:sldId id="292" r:id="rId13"/>
    <p:sldId id="294" r:id="rId14"/>
    <p:sldId id="284" r:id="rId15"/>
    <p:sldId id="295" r:id="rId16"/>
    <p:sldId id="297" r:id="rId17"/>
    <p:sldId id="296" r:id="rId18"/>
    <p:sldId id="301" r:id="rId19"/>
    <p:sldId id="303" r:id="rId20"/>
    <p:sldId id="304" r:id="rId21"/>
    <p:sldId id="305" r:id="rId22"/>
    <p:sldId id="302" r:id="rId23"/>
    <p:sldId id="317" r:id="rId24"/>
    <p:sldId id="306" r:id="rId25"/>
    <p:sldId id="312" r:id="rId26"/>
    <p:sldId id="311" r:id="rId27"/>
    <p:sldId id="307" r:id="rId28"/>
    <p:sldId id="308" r:id="rId29"/>
    <p:sldId id="315" r:id="rId30"/>
    <p:sldId id="310" r:id="rId31"/>
    <p:sldId id="313" r:id="rId32"/>
    <p:sldId id="316" r:id="rId33"/>
    <p:sldId id="318" r:id="rId34"/>
    <p:sldId id="319" r:id="rId35"/>
    <p:sldId id="326" r:id="rId36"/>
    <p:sldId id="329" r:id="rId37"/>
    <p:sldId id="268" r:id="rId38"/>
    <p:sldId id="309" r:id="rId39"/>
    <p:sldId id="320" r:id="rId40"/>
    <p:sldId id="321" r:id="rId41"/>
    <p:sldId id="323" r:id="rId42"/>
    <p:sldId id="322" r:id="rId43"/>
    <p:sldId id="324" r:id="rId44"/>
    <p:sldId id="325" r:id="rId45"/>
    <p:sldId id="327" r:id="rId46"/>
    <p:sldId id="331" r:id="rId47"/>
    <p:sldId id="334" r:id="rId48"/>
    <p:sldId id="277" r:id="rId49"/>
    <p:sldId id="333" r:id="rId50"/>
    <p:sldId id="335" r:id="rId51"/>
    <p:sldId id="267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ll, Trisha Ann" initials="TF" lastIdx="1" clrIdx="0">
    <p:extLst>
      <p:ext uri="{19B8F6BF-5375-455C-9EA6-DF929625EA0E}">
        <p15:presenceInfo xmlns:p15="http://schemas.microsoft.com/office/powerpoint/2012/main" userId="S::green1ta@cmich.edu::03cc3bc3-8cd0-4c77-b5a2-af9b77888b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0032"/>
    <a:srgbClr val="FFC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75DEC-48EB-9E49-AD35-10D1F10EC5EF}" v="1" dt="2025-07-15T19:42:38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000" autoAdjust="0"/>
  </p:normalViewPr>
  <p:slideViewPr>
    <p:cSldViewPr snapToGrid="0">
      <p:cViewPr varScale="1">
        <p:scale>
          <a:sx n="97" d="100"/>
          <a:sy n="97" d="100"/>
        </p:scale>
        <p:origin x="2528" y="184"/>
      </p:cViewPr>
      <p:guideLst>
        <p:guide orient="horz" pos="22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, Hairu" userId="S::fan2h@cmich.edu::c1fa00d4-1e2f-4f69-b3be-277b59a707d4" providerId="AD" clId="Web-{7CE7C173-338D-6FE4-C2A7-C04115FB2FEA}"/>
    <pc:docChg chg="modSld">
      <pc:chgData name="Fan, Hairu" userId="S::fan2h@cmich.edu::c1fa00d4-1e2f-4f69-b3be-277b59a707d4" providerId="AD" clId="Web-{7CE7C173-338D-6FE4-C2A7-C04115FB2FEA}" dt="2025-05-28T13:43:44.758" v="20"/>
      <pc:docMkLst>
        <pc:docMk/>
      </pc:docMkLst>
      <pc:sldChg chg="modSp">
        <pc:chgData name="Fan, Hairu" userId="S::fan2h@cmich.edu::c1fa00d4-1e2f-4f69-b3be-277b59a707d4" providerId="AD" clId="Web-{7CE7C173-338D-6FE4-C2A7-C04115FB2FEA}" dt="2025-05-28T13:43:44.758" v="20"/>
        <pc:sldMkLst>
          <pc:docMk/>
          <pc:sldMk cId="2915974766" sldId="275"/>
        </pc:sldMkLst>
        <pc:spChg chg="mod">
          <ac:chgData name="Fan, Hairu" userId="S::fan2h@cmich.edu::c1fa00d4-1e2f-4f69-b3be-277b59a707d4" providerId="AD" clId="Web-{7CE7C173-338D-6FE4-C2A7-C04115FB2FEA}" dt="2025-05-28T13:43:44.758" v="20"/>
          <ac:spMkLst>
            <pc:docMk/>
            <pc:sldMk cId="2915974766" sldId="275"/>
            <ac:spMk id="3" creationId="{5700DF8C-B957-3C23-5F47-B2E3AF581623}"/>
          </ac:spMkLst>
        </pc:spChg>
      </pc:sldChg>
    </pc:docChg>
  </pc:docChgLst>
  <pc:docChgLst>
    <pc:chgData name="Fan, Hairu" userId="c1fa00d4-1e2f-4f69-b3be-277b59a707d4" providerId="ADAL" clId="{36F5B194-BFEC-DE42-9A15-4AC2FC8ED8A3}"/>
    <pc:docChg chg="custSel delSld modSld">
      <pc:chgData name="Fan, Hairu" userId="c1fa00d4-1e2f-4f69-b3be-277b59a707d4" providerId="ADAL" clId="{36F5B194-BFEC-DE42-9A15-4AC2FC8ED8A3}" dt="2025-05-28T01:55:21.956" v="74" actId="27636"/>
      <pc:docMkLst>
        <pc:docMk/>
      </pc:docMkLst>
      <pc:sldChg chg="modSp mod">
        <pc:chgData name="Fan, Hairu" userId="c1fa00d4-1e2f-4f69-b3be-277b59a707d4" providerId="ADAL" clId="{36F5B194-BFEC-DE42-9A15-4AC2FC8ED8A3}" dt="2025-05-28T01:51:56.734" v="8" actId="20577"/>
        <pc:sldMkLst>
          <pc:docMk/>
          <pc:sldMk cId="2801761438" sldId="256"/>
        </pc:sldMkLst>
        <pc:spChg chg="mod">
          <ac:chgData name="Fan, Hairu" userId="c1fa00d4-1e2f-4f69-b3be-277b59a707d4" providerId="ADAL" clId="{36F5B194-BFEC-DE42-9A15-4AC2FC8ED8A3}" dt="2025-05-28T01:51:56.734" v="8" actId="20577"/>
          <ac:spMkLst>
            <pc:docMk/>
            <pc:sldMk cId="2801761438" sldId="256"/>
            <ac:spMk id="3" creationId="{171C73B2-D8DF-F54B-992A-9A618AA531C4}"/>
          </ac:spMkLst>
        </pc:spChg>
      </pc:sldChg>
      <pc:sldChg chg="modSp mod">
        <pc:chgData name="Fan, Hairu" userId="c1fa00d4-1e2f-4f69-b3be-277b59a707d4" providerId="ADAL" clId="{36F5B194-BFEC-DE42-9A15-4AC2FC8ED8A3}" dt="2025-05-28T01:55:21.956" v="74" actId="27636"/>
        <pc:sldMkLst>
          <pc:docMk/>
          <pc:sldMk cId="2915974766" sldId="275"/>
        </pc:sldMkLst>
        <pc:spChg chg="mod">
          <ac:chgData name="Fan, Hairu" userId="c1fa00d4-1e2f-4f69-b3be-277b59a707d4" providerId="ADAL" clId="{36F5B194-BFEC-DE42-9A15-4AC2FC8ED8A3}" dt="2025-05-28T01:55:21.956" v="74" actId="27636"/>
          <ac:spMkLst>
            <pc:docMk/>
            <pc:sldMk cId="2915974766" sldId="275"/>
            <ac:spMk id="3" creationId="{5700DF8C-B957-3C23-5F47-B2E3AF581623}"/>
          </ac:spMkLst>
        </pc:spChg>
      </pc:sldChg>
      <pc:sldChg chg="modSp mod">
        <pc:chgData name="Fan, Hairu" userId="c1fa00d4-1e2f-4f69-b3be-277b59a707d4" providerId="ADAL" clId="{36F5B194-BFEC-DE42-9A15-4AC2FC8ED8A3}" dt="2025-05-28T01:52:33.143" v="9" actId="20577"/>
        <pc:sldMkLst>
          <pc:docMk/>
          <pc:sldMk cId="3944547691" sldId="296"/>
        </pc:sldMkLst>
        <pc:spChg chg="mod">
          <ac:chgData name="Fan, Hairu" userId="c1fa00d4-1e2f-4f69-b3be-277b59a707d4" providerId="ADAL" clId="{36F5B194-BFEC-DE42-9A15-4AC2FC8ED8A3}" dt="2025-05-28T01:52:33.143" v="9" actId="20577"/>
          <ac:spMkLst>
            <pc:docMk/>
            <pc:sldMk cId="3944547691" sldId="296"/>
            <ac:spMk id="7" creationId="{64AB44CA-F106-190B-6C59-15591992F5BA}"/>
          </ac:spMkLst>
        </pc:spChg>
      </pc:sldChg>
      <pc:sldChg chg="modSp mod">
        <pc:chgData name="Fan, Hairu" userId="c1fa00d4-1e2f-4f69-b3be-277b59a707d4" providerId="ADAL" clId="{36F5B194-BFEC-DE42-9A15-4AC2FC8ED8A3}" dt="2025-05-28T01:52:53.044" v="12" actId="13926"/>
        <pc:sldMkLst>
          <pc:docMk/>
          <pc:sldMk cId="1151244582" sldId="304"/>
        </pc:sldMkLst>
        <pc:spChg chg="mod">
          <ac:chgData name="Fan, Hairu" userId="c1fa00d4-1e2f-4f69-b3be-277b59a707d4" providerId="ADAL" clId="{36F5B194-BFEC-DE42-9A15-4AC2FC8ED8A3}" dt="2025-05-28T01:52:53.044" v="12" actId="13926"/>
          <ac:spMkLst>
            <pc:docMk/>
            <pc:sldMk cId="1151244582" sldId="304"/>
            <ac:spMk id="3" creationId="{0B11804F-21E7-F1B6-4707-A6EBD3AA23D2}"/>
          </ac:spMkLst>
        </pc:spChg>
      </pc:sldChg>
      <pc:sldChg chg="del">
        <pc:chgData name="Fan, Hairu" userId="c1fa00d4-1e2f-4f69-b3be-277b59a707d4" providerId="ADAL" clId="{36F5B194-BFEC-DE42-9A15-4AC2FC8ED8A3}" dt="2025-05-28T01:53:56.015" v="13" actId="2696"/>
        <pc:sldMkLst>
          <pc:docMk/>
          <pc:sldMk cId="523467278" sldId="328"/>
        </pc:sldMkLst>
      </pc:sldChg>
    </pc:docChg>
  </pc:docChgLst>
  <pc:docChgLst>
    <pc:chgData name="Fan, Hairu" userId="c1fa00d4-1e2f-4f69-b3be-277b59a707d4" providerId="ADAL" clId="{7F875DEC-48EB-9E49-AD35-10D1F10EC5EF}"/>
    <pc:docChg chg="modSld">
      <pc:chgData name="Fan, Hairu" userId="c1fa00d4-1e2f-4f69-b3be-277b59a707d4" providerId="ADAL" clId="{7F875DEC-48EB-9E49-AD35-10D1F10EC5EF}" dt="2025-07-15T19:43:03.917" v="6" actId="1076"/>
      <pc:docMkLst>
        <pc:docMk/>
      </pc:docMkLst>
      <pc:sldChg chg="addSp modSp mod">
        <pc:chgData name="Fan, Hairu" userId="c1fa00d4-1e2f-4f69-b3be-277b59a707d4" providerId="ADAL" clId="{7F875DEC-48EB-9E49-AD35-10D1F10EC5EF}" dt="2025-07-15T19:43:03.917" v="6" actId="1076"/>
        <pc:sldMkLst>
          <pc:docMk/>
          <pc:sldMk cId="2801761438" sldId="256"/>
        </pc:sldMkLst>
        <pc:spChg chg="mod">
          <ac:chgData name="Fan, Hairu" userId="c1fa00d4-1e2f-4f69-b3be-277b59a707d4" providerId="ADAL" clId="{7F875DEC-48EB-9E49-AD35-10D1F10EC5EF}" dt="2025-07-15T19:42:54.407" v="4" actId="14100"/>
          <ac:spMkLst>
            <pc:docMk/>
            <pc:sldMk cId="2801761438" sldId="256"/>
            <ac:spMk id="2" creationId="{CA89DAB4-7EAF-ED0E-CC60-4690A22F9443}"/>
          </ac:spMkLst>
        </pc:spChg>
        <pc:picChg chg="add mod">
          <ac:chgData name="Fan, Hairu" userId="c1fa00d4-1e2f-4f69-b3be-277b59a707d4" providerId="ADAL" clId="{7F875DEC-48EB-9E49-AD35-10D1F10EC5EF}" dt="2025-07-15T19:43:03.917" v="6" actId="1076"/>
          <ac:picMkLst>
            <pc:docMk/>
            <pc:sldMk cId="2801761438" sldId="256"/>
            <ac:picMk id="4" creationId="{D8A7CDD3-C026-86C4-4586-74A89C4FFDA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CD44B1-1448-9B42-8FA5-23EC811D07E9}" type="doc">
      <dgm:prSet loTypeId="urn:microsoft.com/office/officeart/2005/8/layout/cycle6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4DF27D8-9546-6648-AD21-32A787204E12}">
      <dgm:prSet/>
      <dgm:spPr>
        <a:solidFill>
          <a:srgbClr val="FFC92D"/>
        </a:solidFill>
      </dgm:spPr>
      <dgm:t>
        <a:bodyPr/>
        <a:lstStyle/>
        <a:p>
          <a:r>
            <a:rPr lang="en-US">
              <a:solidFill>
                <a:srgbClr val="6A0032"/>
              </a:solidFill>
            </a:rPr>
            <a:t>Raw Data </a:t>
          </a:r>
        </a:p>
      </dgm:t>
    </dgm:pt>
    <dgm:pt modelId="{DD72436A-8FC3-8E42-91CB-55E96CDF6389}" type="parTrans" cxnId="{F71FCDCE-4092-F24E-9EC5-1C64A9C36291}">
      <dgm:prSet/>
      <dgm:spPr/>
      <dgm:t>
        <a:bodyPr/>
        <a:lstStyle/>
        <a:p>
          <a:endParaRPr lang="en-US">
            <a:solidFill>
              <a:srgbClr val="6A0032"/>
            </a:solidFill>
          </a:endParaRPr>
        </a:p>
      </dgm:t>
    </dgm:pt>
    <dgm:pt modelId="{A82FCBF9-C774-C94F-AC5F-BC6C06DEE762}" type="sibTrans" cxnId="{F71FCDCE-4092-F24E-9EC5-1C64A9C36291}">
      <dgm:prSet/>
      <dgm:spPr/>
      <dgm:t>
        <a:bodyPr/>
        <a:lstStyle/>
        <a:p>
          <a:endParaRPr lang="en-US">
            <a:solidFill>
              <a:srgbClr val="6A0032"/>
            </a:solidFill>
          </a:endParaRPr>
        </a:p>
      </dgm:t>
    </dgm:pt>
    <dgm:pt modelId="{F115CCE7-E6F2-6F4E-8469-BE20BA77D601}">
      <dgm:prSet/>
      <dgm:spPr>
        <a:solidFill>
          <a:srgbClr val="FFC92D"/>
        </a:solidFill>
      </dgm:spPr>
      <dgm:t>
        <a:bodyPr/>
        <a:lstStyle/>
        <a:p>
          <a:r>
            <a:rPr lang="en-US">
              <a:solidFill>
                <a:srgbClr val="6A0032"/>
              </a:solidFill>
            </a:rPr>
            <a:t>Handling Missing Values </a:t>
          </a:r>
        </a:p>
      </dgm:t>
    </dgm:pt>
    <dgm:pt modelId="{03BAD2E0-C5A5-5C48-9629-D5626539A0AA}" type="parTrans" cxnId="{ED4BD641-3B98-6941-9CEA-90DC19F3E649}">
      <dgm:prSet/>
      <dgm:spPr/>
      <dgm:t>
        <a:bodyPr/>
        <a:lstStyle/>
        <a:p>
          <a:endParaRPr lang="en-US">
            <a:solidFill>
              <a:srgbClr val="6A0032"/>
            </a:solidFill>
          </a:endParaRPr>
        </a:p>
      </dgm:t>
    </dgm:pt>
    <dgm:pt modelId="{9375746C-B013-C84D-B412-0577CC08C66A}" type="sibTrans" cxnId="{ED4BD641-3B98-6941-9CEA-90DC19F3E649}">
      <dgm:prSet/>
      <dgm:spPr/>
      <dgm:t>
        <a:bodyPr/>
        <a:lstStyle/>
        <a:p>
          <a:endParaRPr lang="en-US">
            <a:solidFill>
              <a:srgbClr val="6A0032"/>
            </a:solidFill>
          </a:endParaRPr>
        </a:p>
      </dgm:t>
    </dgm:pt>
    <dgm:pt modelId="{71024C62-A3CE-9B40-9AA0-DA6F88BDD3AF}">
      <dgm:prSet/>
      <dgm:spPr>
        <a:solidFill>
          <a:srgbClr val="FFC92D"/>
        </a:solidFill>
      </dgm:spPr>
      <dgm:t>
        <a:bodyPr/>
        <a:lstStyle/>
        <a:p>
          <a:r>
            <a:rPr lang="en-US">
              <a:solidFill>
                <a:srgbClr val="6A0032"/>
              </a:solidFill>
            </a:rPr>
            <a:t>Categorical Encoding</a:t>
          </a:r>
        </a:p>
      </dgm:t>
    </dgm:pt>
    <dgm:pt modelId="{15FEB3F1-43C4-2E48-B427-84C2BE5C2894}" type="parTrans" cxnId="{ADB47624-68B6-734A-A3F4-F6D663E5A440}">
      <dgm:prSet/>
      <dgm:spPr/>
      <dgm:t>
        <a:bodyPr/>
        <a:lstStyle/>
        <a:p>
          <a:endParaRPr lang="en-US">
            <a:solidFill>
              <a:srgbClr val="6A0032"/>
            </a:solidFill>
          </a:endParaRPr>
        </a:p>
      </dgm:t>
    </dgm:pt>
    <dgm:pt modelId="{94174EA0-D2FF-A34C-B713-52E89FA74360}" type="sibTrans" cxnId="{ADB47624-68B6-734A-A3F4-F6D663E5A440}">
      <dgm:prSet/>
      <dgm:spPr/>
      <dgm:t>
        <a:bodyPr/>
        <a:lstStyle/>
        <a:p>
          <a:endParaRPr lang="en-US">
            <a:solidFill>
              <a:srgbClr val="6A0032"/>
            </a:solidFill>
          </a:endParaRPr>
        </a:p>
      </dgm:t>
    </dgm:pt>
    <dgm:pt modelId="{518942E6-AAD4-F842-BF14-BB7DFCAF1019}">
      <dgm:prSet/>
      <dgm:spPr>
        <a:solidFill>
          <a:srgbClr val="FFC92D"/>
        </a:solidFill>
      </dgm:spPr>
      <dgm:t>
        <a:bodyPr/>
        <a:lstStyle/>
        <a:p>
          <a:r>
            <a:rPr lang="en-US">
              <a:solidFill>
                <a:srgbClr val="6A0032"/>
              </a:solidFill>
            </a:rPr>
            <a:t>Cleaned Dataset</a:t>
          </a:r>
        </a:p>
      </dgm:t>
    </dgm:pt>
    <dgm:pt modelId="{32099A53-15E0-9F41-8B1E-8825AE647F70}" type="parTrans" cxnId="{72082493-3DE0-024F-96E7-E23DA9D57108}">
      <dgm:prSet/>
      <dgm:spPr/>
      <dgm:t>
        <a:bodyPr/>
        <a:lstStyle/>
        <a:p>
          <a:endParaRPr lang="en-US">
            <a:solidFill>
              <a:srgbClr val="6A0032"/>
            </a:solidFill>
          </a:endParaRPr>
        </a:p>
      </dgm:t>
    </dgm:pt>
    <dgm:pt modelId="{A55A3996-50EC-3448-94A4-3488FD30349E}" type="sibTrans" cxnId="{72082493-3DE0-024F-96E7-E23DA9D57108}">
      <dgm:prSet/>
      <dgm:spPr/>
      <dgm:t>
        <a:bodyPr/>
        <a:lstStyle/>
        <a:p>
          <a:endParaRPr lang="en-US">
            <a:solidFill>
              <a:srgbClr val="6A0032"/>
            </a:solidFill>
          </a:endParaRPr>
        </a:p>
      </dgm:t>
    </dgm:pt>
    <dgm:pt modelId="{7084C78B-4CE3-6541-89BF-6499583233E4}">
      <dgm:prSet/>
      <dgm:spPr>
        <a:solidFill>
          <a:srgbClr val="FFC92D"/>
        </a:solidFill>
      </dgm:spPr>
      <dgm:t>
        <a:bodyPr/>
        <a:lstStyle/>
        <a:p>
          <a:r>
            <a:rPr lang="en-US">
              <a:solidFill>
                <a:srgbClr val="6A0032"/>
              </a:solidFill>
            </a:rPr>
            <a:t>Feature Scaling</a:t>
          </a:r>
        </a:p>
      </dgm:t>
    </dgm:pt>
    <dgm:pt modelId="{EFEB86CB-927B-AA45-9849-F4E0F0D9D647}" type="parTrans" cxnId="{49AEB0EC-C28C-7D48-B232-71B1734CA2F8}">
      <dgm:prSet/>
      <dgm:spPr/>
      <dgm:t>
        <a:bodyPr/>
        <a:lstStyle/>
        <a:p>
          <a:endParaRPr lang="en-US">
            <a:solidFill>
              <a:srgbClr val="6A0032"/>
            </a:solidFill>
          </a:endParaRPr>
        </a:p>
      </dgm:t>
    </dgm:pt>
    <dgm:pt modelId="{DAD3E8D4-0A62-8242-A4A6-6E8342984DC3}" type="sibTrans" cxnId="{49AEB0EC-C28C-7D48-B232-71B1734CA2F8}">
      <dgm:prSet/>
      <dgm:spPr/>
      <dgm:t>
        <a:bodyPr/>
        <a:lstStyle/>
        <a:p>
          <a:endParaRPr lang="en-US">
            <a:solidFill>
              <a:srgbClr val="6A0032"/>
            </a:solidFill>
          </a:endParaRPr>
        </a:p>
      </dgm:t>
    </dgm:pt>
    <dgm:pt modelId="{D1141EAB-0D1C-0349-A408-741CF0A17759}" type="pres">
      <dgm:prSet presAssocID="{7FCD44B1-1448-9B42-8FA5-23EC811D07E9}" presName="cycle" presStyleCnt="0">
        <dgm:presLayoutVars>
          <dgm:dir/>
          <dgm:resizeHandles val="exact"/>
        </dgm:presLayoutVars>
      </dgm:prSet>
      <dgm:spPr/>
    </dgm:pt>
    <dgm:pt modelId="{0B740EB7-B1A8-684E-820F-16EC8E93684C}" type="pres">
      <dgm:prSet presAssocID="{B4DF27D8-9546-6648-AD21-32A787204E12}" presName="node" presStyleLbl="node1" presStyleIdx="0" presStyleCnt="5">
        <dgm:presLayoutVars>
          <dgm:bulletEnabled val="1"/>
        </dgm:presLayoutVars>
      </dgm:prSet>
      <dgm:spPr/>
    </dgm:pt>
    <dgm:pt modelId="{51126EC3-02EF-F74B-B09C-167B059C01DD}" type="pres">
      <dgm:prSet presAssocID="{B4DF27D8-9546-6648-AD21-32A787204E12}" presName="spNode" presStyleCnt="0"/>
      <dgm:spPr/>
    </dgm:pt>
    <dgm:pt modelId="{B1F1D75B-A691-5C4D-A73C-1AB6B3FEC7C1}" type="pres">
      <dgm:prSet presAssocID="{A82FCBF9-C774-C94F-AC5F-BC6C06DEE762}" presName="sibTrans" presStyleLbl="sibTrans1D1" presStyleIdx="0" presStyleCnt="5"/>
      <dgm:spPr/>
    </dgm:pt>
    <dgm:pt modelId="{39ADC7B8-04E5-3444-B4A4-CB45558495E1}" type="pres">
      <dgm:prSet presAssocID="{F115CCE7-E6F2-6F4E-8469-BE20BA77D601}" presName="node" presStyleLbl="node1" presStyleIdx="1" presStyleCnt="5">
        <dgm:presLayoutVars>
          <dgm:bulletEnabled val="1"/>
        </dgm:presLayoutVars>
      </dgm:prSet>
      <dgm:spPr/>
    </dgm:pt>
    <dgm:pt modelId="{0669BA0E-1851-6A4F-A3B0-09E5DA80276A}" type="pres">
      <dgm:prSet presAssocID="{F115CCE7-E6F2-6F4E-8469-BE20BA77D601}" presName="spNode" presStyleCnt="0"/>
      <dgm:spPr/>
    </dgm:pt>
    <dgm:pt modelId="{F9220C1A-94E5-394F-8DC0-0A3887C23CF5}" type="pres">
      <dgm:prSet presAssocID="{9375746C-B013-C84D-B412-0577CC08C66A}" presName="sibTrans" presStyleLbl="sibTrans1D1" presStyleIdx="1" presStyleCnt="5"/>
      <dgm:spPr/>
    </dgm:pt>
    <dgm:pt modelId="{5363F3E3-3317-D746-8F30-A0FED51FE0B8}" type="pres">
      <dgm:prSet presAssocID="{71024C62-A3CE-9B40-9AA0-DA6F88BDD3AF}" presName="node" presStyleLbl="node1" presStyleIdx="2" presStyleCnt="5">
        <dgm:presLayoutVars>
          <dgm:bulletEnabled val="1"/>
        </dgm:presLayoutVars>
      </dgm:prSet>
      <dgm:spPr/>
    </dgm:pt>
    <dgm:pt modelId="{506F8417-E646-1C47-B8A7-E1FBB58F1158}" type="pres">
      <dgm:prSet presAssocID="{71024C62-A3CE-9B40-9AA0-DA6F88BDD3AF}" presName="spNode" presStyleCnt="0"/>
      <dgm:spPr/>
    </dgm:pt>
    <dgm:pt modelId="{93F20F13-85DD-DC4B-A5E4-A545DAB42A68}" type="pres">
      <dgm:prSet presAssocID="{94174EA0-D2FF-A34C-B713-52E89FA74360}" presName="sibTrans" presStyleLbl="sibTrans1D1" presStyleIdx="2" presStyleCnt="5"/>
      <dgm:spPr/>
    </dgm:pt>
    <dgm:pt modelId="{9FCF9DD6-0D53-F04C-B17D-E9A8B59A1FB7}" type="pres">
      <dgm:prSet presAssocID="{7084C78B-4CE3-6541-89BF-6499583233E4}" presName="node" presStyleLbl="node1" presStyleIdx="3" presStyleCnt="5">
        <dgm:presLayoutVars>
          <dgm:bulletEnabled val="1"/>
        </dgm:presLayoutVars>
      </dgm:prSet>
      <dgm:spPr/>
    </dgm:pt>
    <dgm:pt modelId="{F39591D1-DC0D-0347-A4B4-3E9988705E9C}" type="pres">
      <dgm:prSet presAssocID="{7084C78B-4CE3-6541-89BF-6499583233E4}" presName="spNode" presStyleCnt="0"/>
      <dgm:spPr/>
    </dgm:pt>
    <dgm:pt modelId="{151285DD-BD88-5D4A-86E6-F2ED503C2D2E}" type="pres">
      <dgm:prSet presAssocID="{DAD3E8D4-0A62-8242-A4A6-6E8342984DC3}" presName="sibTrans" presStyleLbl="sibTrans1D1" presStyleIdx="3" presStyleCnt="5"/>
      <dgm:spPr/>
    </dgm:pt>
    <dgm:pt modelId="{D66CC975-74EA-774D-87A1-0A97A4F75E9E}" type="pres">
      <dgm:prSet presAssocID="{518942E6-AAD4-F842-BF14-BB7DFCAF1019}" presName="node" presStyleLbl="node1" presStyleIdx="4" presStyleCnt="5">
        <dgm:presLayoutVars>
          <dgm:bulletEnabled val="1"/>
        </dgm:presLayoutVars>
      </dgm:prSet>
      <dgm:spPr/>
    </dgm:pt>
    <dgm:pt modelId="{33E10CC2-2A96-634F-9911-8F672E8FF8D8}" type="pres">
      <dgm:prSet presAssocID="{518942E6-AAD4-F842-BF14-BB7DFCAF1019}" presName="spNode" presStyleCnt="0"/>
      <dgm:spPr/>
    </dgm:pt>
    <dgm:pt modelId="{3C6A84C1-3420-D047-AB2E-72D5E2AB162D}" type="pres">
      <dgm:prSet presAssocID="{A55A3996-50EC-3448-94A4-3488FD30349E}" presName="sibTrans" presStyleLbl="sibTrans1D1" presStyleIdx="4" presStyleCnt="5"/>
      <dgm:spPr/>
    </dgm:pt>
  </dgm:ptLst>
  <dgm:cxnLst>
    <dgm:cxn modelId="{AAB0C115-8275-7E48-866A-2DF059862082}" type="presOf" srcId="{94174EA0-D2FF-A34C-B713-52E89FA74360}" destId="{93F20F13-85DD-DC4B-A5E4-A545DAB42A68}" srcOrd="0" destOrd="0" presId="urn:microsoft.com/office/officeart/2005/8/layout/cycle6"/>
    <dgm:cxn modelId="{E6CDFA21-EEF9-AE46-B230-6B25D5C18536}" type="presOf" srcId="{7FCD44B1-1448-9B42-8FA5-23EC811D07E9}" destId="{D1141EAB-0D1C-0349-A408-741CF0A17759}" srcOrd="0" destOrd="0" presId="urn:microsoft.com/office/officeart/2005/8/layout/cycle6"/>
    <dgm:cxn modelId="{ADB47624-68B6-734A-A3F4-F6D663E5A440}" srcId="{7FCD44B1-1448-9B42-8FA5-23EC811D07E9}" destId="{71024C62-A3CE-9B40-9AA0-DA6F88BDD3AF}" srcOrd="2" destOrd="0" parTransId="{15FEB3F1-43C4-2E48-B427-84C2BE5C2894}" sibTransId="{94174EA0-D2FF-A34C-B713-52E89FA74360}"/>
    <dgm:cxn modelId="{A16FAB27-A742-8546-87EE-3D60E65A2583}" type="presOf" srcId="{A82FCBF9-C774-C94F-AC5F-BC6C06DEE762}" destId="{B1F1D75B-A691-5C4D-A73C-1AB6B3FEC7C1}" srcOrd="0" destOrd="0" presId="urn:microsoft.com/office/officeart/2005/8/layout/cycle6"/>
    <dgm:cxn modelId="{ED4BD641-3B98-6941-9CEA-90DC19F3E649}" srcId="{7FCD44B1-1448-9B42-8FA5-23EC811D07E9}" destId="{F115CCE7-E6F2-6F4E-8469-BE20BA77D601}" srcOrd="1" destOrd="0" parTransId="{03BAD2E0-C5A5-5C48-9629-D5626539A0AA}" sibTransId="{9375746C-B013-C84D-B412-0577CC08C66A}"/>
    <dgm:cxn modelId="{83A1755E-79BD-2941-A266-0303CE9C7434}" type="presOf" srcId="{9375746C-B013-C84D-B412-0577CC08C66A}" destId="{F9220C1A-94E5-394F-8DC0-0A3887C23CF5}" srcOrd="0" destOrd="0" presId="urn:microsoft.com/office/officeart/2005/8/layout/cycle6"/>
    <dgm:cxn modelId="{B88CAA6E-7597-874D-8009-9ADFABBE6865}" type="presOf" srcId="{71024C62-A3CE-9B40-9AA0-DA6F88BDD3AF}" destId="{5363F3E3-3317-D746-8F30-A0FED51FE0B8}" srcOrd="0" destOrd="0" presId="urn:microsoft.com/office/officeart/2005/8/layout/cycle6"/>
    <dgm:cxn modelId="{72082493-3DE0-024F-96E7-E23DA9D57108}" srcId="{7FCD44B1-1448-9B42-8FA5-23EC811D07E9}" destId="{518942E6-AAD4-F842-BF14-BB7DFCAF1019}" srcOrd="4" destOrd="0" parTransId="{32099A53-15E0-9F41-8B1E-8825AE647F70}" sibTransId="{A55A3996-50EC-3448-94A4-3488FD30349E}"/>
    <dgm:cxn modelId="{DD6186A9-08B4-BD4B-9751-15E44482549B}" type="presOf" srcId="{7084C78B-4CE3-6541-89BF-6499583233E4}" destId="{9FCF9DD6-0D53-F04C-B17D-E9A8B59A1FB7}" srcOrd="0" destOrd="0" presId="urn:microsoft.com/office/officeart/2005/8/layout/cycle6"/>
    <dgm:cxn modelId="{3FD280CD-7843-564F-B85A-4FE6EE066EF0}" type="presOf" srcId="{B4DF27D8-9546-6648-AD21-32A787204E12}" destId="{0B740EB7-B1A8-684E-820F-16EC8E93684C}" srcOrd="0" destOrd="0" presId="urn:microsoft.com/office/officeart/2005/8/layout/cycle6"/>
    <dgm:cxn modelId="{F71FCDCE-4092-F24E-9EC5-1C64A9C36291}" srcId="{7FCD44B1-1448-9B42-8FA5-23EC811D07E9}" destId="{B4DF27D8-9546-6648-AD21-32A787204E12}" srcOrd="0" destOrd="0" parTransId="{DD72436A-8FC3-8E42-91CB-55E96CDF6389}" sibTransId="{A82FCBF9-C774-C94F-AC5F-BC6C06DEE762}"/>
    <dgm:cxn modelId="{DA3821D6-053F-E44A-B987-9CC62DC2F507}" type="presOf" srcId="{518942E6-AAD4-F842-BF14-BB7DFCAF1019}" destId="{D66CC975-74EA-774D-87A1-0A97A4F75E9E}" srcOrd="0" destOrd="0" presId="urn:microsoft.com/office/officeart/2005/8/layout/cycle6"/>
    <dgm:cxn modelId="{129622D6-29AF-2540-8F4C-4F2F0595B359}" type="presOf" srcId="{F115CCE7-E6F2-6F4E-8469-BE20BA77D601}" destId="{39ADC7B8-04E5-3444-B4A4-CB45558495E1}" srcOrd="0" destOrd="0" presId="urn:microsoft.com/office/officeart/2005/8/layout/cycle6"/>
    <dgm:cxn modelId="{305D35E5-B901-BE4A-B521-F87A959F3AA9}" type="presOf" srcId="{DAD3E8D4-0A62-8242-A4A6-6E8342984DC3}" destId="{151285DD-BD88-5D4A-86E6-F2ED503C2D2E}" srcOrd="0" destOrd="0" presId="urn:microsoft.com/office/officeart/2005/8/layout/cycle6"/>
    <dgm:cxn modelId="{49AEB0EC-C28C-7D48-B232-71B1734CA2F8}" srcId="{7FCD44B1-1448-9B42-8FA5-23EC811D07E9}" destId="{7084C78B-4CE3-6541-89BF-6499583233E4}" srcOrd="3" destOrd="0" parTransId="{EFEB86CB-927B-AA45-9849-F4E0F0D9D647}" sibTransId="{DAD3E8D4-0A62-8242-A4A6-6E8342984DC3}"/>
    <dgm:cxn modelId="{DBA31EF8-2141-0243-8C79-8746D0BF855B}" type="presOf" srcId="{A55A3996-50EC-3448-94A4-3488FD30349E}" destId="{3C6A84C1-3420-D047-AB2E-72D5E2AB162D}" srcOrd="0" destOrd="0" presId="urn:microsoft.com/office/officeart/2005/8/layout/cycle6"/>
    <dgm:cxn modelId="{B6866588-07A6-2749-9330-58A7487EFB30}" type="presParOf" srcId="{D1141EAB-0D1C-0349-A408-741CF0A17759}" destId="{0B740EB7-B1A8-684E-820F-16EC8E93684C}" srcOrd="0" destOrd="0" presId="urn:microsoft.com/office/officeart/2005/8/layout/cycle6"/>
    <dgm:cxn modelId="{91A232F3-EF4A-BF4E-BCFD-667BACFB888E}" type="presParOf" srcId="{D1141EAB-0D1C-0349-A408-741CF0A17759}" destId="{51126EC3-02EF-F74B-B09C-167B059C01DD}" srcOrd="1" destOrd="0" presId="urn:microsoft.com/office/officeart/2005/8/layout/cycle6"/>
    <dgm:cxn modelId="{7CB187D4-D8AC-CA42-A3CA-F8B35F41544D}" type="presParOf" srcId="{D1141EAB-0D1C-0349-A408-741CF0A17759}" destId="{B1F1D75B-A691-5C4D-A73C-1AB6B3FEC7C1}" srcOrd="2" destOrd="0" presId="urn:microsoft.com/office/officeart/2005/8/layout/cycle6"/>
    <dgm:cxn modelId="{5249F1D1-133D-C047-AF12-74C259B5F563}" type="presParOf" srcId="{D1141EAB-0D1C-0349-A408-741CF0A17759}" destId="{39ADC7B8-04E5-3444-B4A4-CB45558495E1}" srcOrd="3" destOrd="0" presId="urn:microsoft.com/office/officeart/2005/8/layout/cycle6"/>
    <dgm:cxn modelId="{4D2609A4-F486-EC4D-B321-754727ADB494}" type="presParOf" srcId="{D1141EAB-0D1C-0349-A408-741CF0A17759}" destId="{0669BA0E-1851-6A4F-A3B0-09E5DA80276A}" srcOrd="4" destOrd="0" presId="urn:microsoft.com/office/officeart/2005/8/layout/cycle6"/>
    <dgm:cxn modelId="{F9D0D7D1-2146-704D-B22C-60F4CE2DCFBA}" type="presParOf" srcId="{D1141EAB-0D1C-0349-A408-741CF0A17759}" destId="{F9220C1A-94E5-394F-8DC0-0A3887C23CF5}" srcOrd="5" destOrd="0" presId="urn:microsoft.com/office/officeart/2005/8/layout/cycle6"/>
    <dgm:cxn modelId="{22CD2739-4585-2441-B20E-076D2037DE08}" type="presParOf" srcId="{D1141EAB-0D1C-0349-A408-741CF0A17759}" destId="{5363F3E3-3317-D746-8F30-A0FED51FE0B8}" srcOrd="6" destOrd="0" presId="urn:microsoft.com/office/officeart/2005/8/layout/cycle6"/>
    <dgm:cxn modelId="{8F30D910-CE9E-E147-87AC-79C29C79783B}" type="presParOf" srcId="{D1141EAB-0D1C-0349-A408-741CF0A17759}" destId="{506F8417-E646-1C47-B8A7-E1FBB58F1158}" srcOrd="7" destOrd="0" presId="urn:microsoft.com/office/officeart/2005/8/layout/cycle6"/>
    <dgm:cxn modelId="{BB1F7ACC-D15B-A744-AE50-0860545A6BD7}" type="presParOf" srcId="{D1141EAB-0D1C-0349-A408-741CF0A17759}" destId="{93F20F13-85DD-DC4B-A5E4-A545DAB42A68}" srcOrd="8" destOrd="0" presId="urn:microsoft.com/office/officeart/2005/8/layout/cycle6"/>
    <dgm:cxn modelId="{6D372994-67DE-DD48-BFE8-D00F9BB88510}" type="presParOf" srcId="{D1141EAB-0D1C-0349-A408-741CF0A17759}" destId="{9FCF9DD6-0D53-F04C-B17D-E9A8B59A1FB7}" srcOrd="9" destOrd="0" presId="urn:microsoft.com/office/officeart/2005/8/layout/cycle6"/>
    <dgm:cxn modelId="{D92EE4B3-D51D-7249-8B85-34D62245A134}" type="presParOf" srcId="{D1141EAB-0D1C-0349-A408-741CF0A17759}" destId="{F39591D1-DC0D-0347-A4B4-3E9988705E9C}" srcOrd="10" destOrd="0" presId="urn:microsoft.com/office/officeart/2005/8/layout/cycle6"/>
    <dgm:cxn modelId="{333759B7-F643-0046-82D9-DFD9A1A5EF21}" type="presParOf" srcId="{D1141EAB-0D1C-0349-A408-741CF0A17759}" destId="{151285DD-BD88-5D4A-86E6-F2ED503C2D2E}" srcOrd="11" destOrd="0" presId="urn:microsoft.com/office/officeart/2005/8/layout/cycle6"/>
    <dgm:cxn modelId="{728FA049-4A86-1746-89E1-121BCB606BD6}" type="presParOf" srcId="{D1141EAB-0D1C-0349-A408-741CF0A17759}" destId="{D66CC975-74EA-774D-87A1-0A97A4F75E9E}" srcOrd="12" destOrd="0" presId="urn:microsoft.com/office/officeart/2005/8/layout/cycle6"/>
    <dgm:cxn modelId="{5E039659-3CFE-F943-ABDC-24CBFD73B81A}" type="presParOf" srcId="{D1141EAB-0D1C-0349-A408-741CF0A17759}" destId="{33E10CC2-2A96-634F-9911-8F672E8FF8D8}" srcOrd="13" destOrd="0" presId="urn:microsoft.com/office/officeart/2005/8/layout/cycle6"/>
    <dgm:cxn modelId="{E3F2E6C4-5739-274F-9DB3-23714E091F82}" type="presParOf" srcId="{D1141EAB-0D1C-0349-A408-741CF0A17759}" destId="{3C6A84C1-3420-D047-AB2E-72D5E2AB162D}" srcOrd="14" destOrd="0" presId="urn:microsoft.com/office/officeart/2005/8/layout/cycle6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40EB7-B1A8-684E-820F-16EC8E93684C}">
      <dsp:nvSpPr>
        <dsp:cNvPr id="0" name=""/>
        <dsp:cNvSpPr/>
      </dsp:nvSpPr>
      <dsp:spPr>
        <a:xfrm>
          <a:off x="1195701" y="168"/>
          <a:ext cx="908861" cy="590760"/>
        </a:xfrm>
        <a:prstGeom prst="roundRect">
          <a:avLst/>
        </a:prstGeom>
        <a:solidFill>
          <a:srgbClr val="FFC92D"/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rgbClr val="6A0032"/>
              </a:solidFill>
            </a:rPr>
            <a:t>Raw Data </a:t>
          </a:r>
        </a:p>
      </dsp:txBody>
      <dsp:txXfrm>
        <a:off x="1224540" y="29007"/>
        <a:ext cx="851183" cy="533082"/>
      </dsp:txXfrm>
    </dsp:sp>
    <dsp:sp modelId="{B1F1D75B-A691-5C4D-A73C-1AB6B3FEC7C1}">
      <dsp:nvSpPr>
        <dsp:cNvPr id="0" name=""/>
        <dsp:cNvSpPr/>
      </dsp:nvSpPr>
      <dsp:spPr>
        <a:xfrm>
          <a:off x="469208" y="295549"/>
          <a:ext cx="2361846" cy="2361846"/>
        </a:xfrm>
        <a:custGeom>
          <a:avLst/>
          <a:gdLst/>
          <a:ahLst/>
          <a:cxnLst/>
          <a:rect l="0" t="0" r="0" b="0"/>
          <a:pathLst>
            <a:path>
              <a:moveTo>
                <a:pt x="1641605" y="93563"/>
              </a:moveTo>
              <a:arcTo wR="1180923" hR="1180923" stAng="17577657" swAng="1962807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DC7B8-04E5-3444-B4A4-CB45558495E1}">
      <dsp:nvSpPr>
        <dsp:cNvPr id="0" name=""/>
        <dsp:cNvSpPr/>
      </dsp:nvSpPr>
      <dsp:spPr>
        <a:xfrm>
          <a:off x="2318825" y="816166"/>
          <a:ext cx="908861" cy="590760"/>
        </a:xfrm>
        <a:prstGeom prst="roundRect">
          <a:avLst/>
        </a:prstGeom>
        <a:solidFill>
          <a:srgbClr val="FFC92D"/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rgbClr val="6A0032"/>
              </a:solidFill>
            </a:rPr>
            <a:t>Handling Missing Values </a:t>
          </a:r>
        </a:p>
      </dsp:txBody>
      <dsp:txXfrm>
        <a:off x="2347664" y="845005"/>
        <a:ext cx="851183" cy="533082"/>
      </dsp:txXfrm>
    </dsp:sp>
    <dsp:sp modelId="{F9220C1A-94E5-394F-8DC0-0A3887C23CF5}">
      <dsp:nvSpPr>
        <dsp:cNvPr id="0" name=""/>
        <dsp:cNvSpPr/>
      </dsp:nvSpPr>
      <dsp:spPr>
        <a:xfrm>
          <a:off x="469208" y="295549"/>
          <a:ext cx="2361846" cy="2361846"/>
        </a:xfrm>
        <a:custGeom>
          <a:avLst/>
          <a:gdLst/>
          <a:ahLst/>
          <a:cxnLst/>
          <a:rect l="0" t="0" r="0" b="0"/>
          <a:pathLst>
            <a:path>
              <a:moveTo>
                <a:pt x="2360218" y="1118929"/>
              </a:moveTo>
              <a:arcTo wR="1180923" hR="1180923" stAng="21419450" swAng="2197278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63F3E3-3317-D746-8F30-A0FED51FE0B8}">
      <dsp:nvSpPr>
        <dsp:cNvPr id="0" name=""/>
        <dsp:cNvSpPr/>
      </dsp:nvSpPr>
      <dsp:spPr>
        <a:xfrm>
          <a:off x="1889830" y="2136479"/>
          <a:ext cx="908861" cy="590760"/>
        </a:xfrm>
        <a:prstGeom prst="roundRect">
          <a:avLst/>
        </a:prstGeom>
        <a:solidFill>
          <a:srgbClr val="FFC92D"/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rgbClr val="6A0032"/>
              </a:solidFill>
            </a:rPr>
            <a:t>Categorical Encoding</a:t>
          </a:r>
        </a:p>
      </dsp:txBody>
      <dsp:txXfrm>
        <a:off x="1918669" y="2165318"/>
        <a:ext cx="851183" cy="533082"/>
      </dsp:txXfrm>
    </dsp:sp>
    <dsp:sp modelId="{93F20F13-85DD-DC4B-A5E4-A545DAB42A68}">
      <dsp:nvSpPr>
        <dsp:cNvPr id="0" name=""/>
        <dsp:cNvSpPr/>
      </dsp:nvSpPr>
      <dsp:spPr>
        <a:xfrm>
          <a:off x="469208" y="295549"/>
          <a:ext cx="2361846" cy="2361846"/>
        </a:xfrm>
        <a:custGeom>
          <a:avLst/>
          <a:gdLst/>
          <a:ahLst/>
          <a:cxnLst/>
          <a:rect l="0" t="0" r="0" b="0"/>
          <a:pathLst>
            <a:path>
              <a:moveTo>
                <a:pt x="1415925" y="2338227"/>
              </a:moveTo>
              <a:arcTo wR="1180923" hR="1180923" stAng="4711295" swAng="1377410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F9DD6-0D53-F04C-B17D-E9A8B59A1FB7}">
      <dsp:nvSpPr>
        <dsp:cNvPr id="0" name=""/>
        <dsp:cNvSpPr/>
      </dsp:nvSpPr>
      <dsp:spPr>
        <a:xfrm>
          <a:off x="501571" y="2136479"/>
          <a:ext cx="908861" cy="590760"/>
        </a:xfrm>
        <a:prstGeom prst="roundRect">
          <a:avLst/>
        </a:prstGeom>
        <a:solidFill>
          <a:srgbClr val="FFC92D"/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rgbClr val="6A0032"/>
              </a:solidFill>
            </a:rPr>
            <a:t>Feature Scaling</a:t>
          </a:r>
        </a:p>
      </dsp:txBody>
      <dsp:txXfrm>
        <a:off x="530410" y="2165318"/>
        <a:ext cx="851183" cy="533082"/>
      </dsp:txXfrm>
    </dsp:sp>
    <dsp:sp modelId="{151285DD-BD88-5D4A-86E6-F2ED503C2D2E}">
      <dsp:nvSpPr>
        <dsp:cNvPr id="0" name=""/>
        <dsp:cNvSpPr/>
      </dsp:nvSpPr>
      <dsp:spPr>
        <a:xfrm>
          <a:off x="469208" y="295549"/>
          <a:ext cx="2361846" cy="2361846"/>
        </a:xfrm>
        <a:custGeom>
          <a:avLst/>
          <a:gdLst/>
          <a:ahLst/>
          <a:cxnLst/>
          <a:rect l="0" t="0" r="0" b="0"/>
          <a:pathLst>
            <a:path>
              <a:moveTo>
                <a:pt x="197445" y="1834644"/>
              </a:moveTo>
              <a:arcTo wR="1180923" hR="1180923" stAng="8783272" swAng="2197278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CC975-74EA-774D-87A1-0A97A4F75E9E}">
      <dsp:nvSpPr>
        <dsp:cNvPr id="0" name=""/>
        <dsp:cNvSpPr/>
      </dsp:nvSpPr>
      <dsp:spPr>
        <a:xfrm>
          <a:off x="72576" y="816166"/>
          <a:ext cx="908861" cy="590760"/>
        </a:xfrm>
        <a:prstGeom prst="roundRect">
          <a:avLst/>
        </a:prstGeom>
        <a:solidFill>
          <a:srgbClr val="FFC92D"/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rgbClr val="6A0032"/>
              </a:solidFill>
            </a:rPr>
            <a:t>Cleaned Dataset</a:t>
          </a:r>
        </a:p>
      </dsp:txBody>
      <dsp:txXfrm>
        <a:off x="101415" y="845005"/>
        <a:ext cx="851183" cy="533082"/>
      </dsp:txXfrm>
    </dsp:sp>
    <dsp:sp modelId="{3C6A84C1-3420-D047-AB2E-72D5E2AB162D}">
      <dsp:nvSpPr>
        <dsp:cNvPr id="0" name=""/>
        <dsp:cNvSpPr/>
      </dsp:nvSpPr>
      <dsp:spPr>
        <a:xfrm>
          <a:off x="469208" y="295549"/>
          <a:ext cx="2361846" cy="2361846"/>
        </a:xfrm>
        <a:custGeom>
          <a:avLst/>
          <a:gdLst/>
          <a:ahLst/>
          <a:cxnLst/>
          <a:rect l="0" t="0" r="0" b="0"/>
          <a:pathLst>
            <a:path>
              <a:moveTo>
                <a:pt x="205661" y="515006"/>
              </a:moveTo>
              <a:arcTo wR="1180923" hR="1180923" stAng="12859536" swAng="1962807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958E2F-FA41-92B2-6526-24C8102F31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84163-5F57-C15D-5DB8-B8BE9A7B58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4D3C6-2824-CC47-A621-5FACC88C2DAB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CD823-EE88-30D2-A7C9-A507451889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55AFA-A8E2-D1CF-0522-10AE920FC0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E44A1-9081-D44E-A7AB-BBEC41740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93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E029D-4975-9049-A4B2-065531108780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3E56B-C3C4-8E4F-B314-D5C81CC34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78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8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CEE2D-CA22-4989-DED0-2C939A42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B3E1F5-CA54-A215-0F56-928FB1F70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923EFD-2349-A9EE-10F1-D048FE863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753C46-BB5E-FA95-3141-45D3F331D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4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✅ </a:t>
            </a:r>
            <a:r>
              <a:rPr lang="en-US" b="1" dirty="0" err="1"/>
              <a:t>Adult_Inc</a:t>
            </a:r>
            <a:r>
              <a:rPr lang="en-US" b="1" dirty="0"/>
              <a:t>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Median Age:</a:t>
            </a:r>
            <a:r>
              <a:rPr lang="en-US" dirty="0"/>
              <a:t> Around </a:t>
            </a:r>
            <a:r>
              <a:rPr lang="en-US" b="1" dirty="0"/>
              <a:t>35-40 years old</a:t>
            </a:r>
            <a:r>
              <a:rPr lang="en-US" dirty="0"/>
              <a:t>, similar to COMPAS.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IQR:</a:t>
            </a:r>
            <a:r>
              <a:rPr lang="en-US" dirty="0"/>
              <a:t> </a:t>
            </a:r>
            <a:r>
              <a:rPr lang="en-US" b="1" dirty="0"/>
              <a:t>~25 to 45 years old</a:t>
            </a:r>
            <a:r>
              <a:rPr lang="en-US" dirty="0"/>
              <a:t>, also similar to COMPAS.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Min &amp; Max:</a:t>
            </a:r>
            <a:r>
              <a:rPr lang="en-US" dirty="0"/>
              <a:t> Extends from </a:t>
            </a:r>
            <a:r>
              <a:rPr lang="en-US" b="1" dirty="0"/>
              <a:t>~18 to 65 years old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 strong outliers</a:t>
            </a:r>
            <a:r>
              <a:rPr lang="en-US" dirty="0"/>
              <a:t>, meaning age is evenly distributed.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Looks very similar to COMPAS, suggesting both datasets have broad age coverage</a:t>
            </a:r>
            <a:r>
              <a:rPr lang="en-US" dirty="0"/>
              <a:t>.</a:t>
            </a:r>
          </a:p>
          <a:p>
            <a:r>
              <a:rPr lang="en-US" b="1" dirty="0"/>
              <a:t>✅ </a:t>
            </a:r>
            <a:r>
              <a:rPr lang="en-US" b="1" dirty="0" err="1"/>
              <a:t>Job_Salary_Cleaned</a:t>
            </a:r>
            <a:r>
              <a:rPr lang="en-US" b="1" dirty="0"/>
              <a:t>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Median Age:</a:t>
            </a:r>
            <a:r>
              <a:rPr lang="en-US" dirty="0"/>
              <a:t> </a:t>
            </a:r>
            <a:r>
              <a:rPr lang="en-US" b="1" dirty="0"/>
              <a:t>Slightly lower (~30-35 years old)</a:t>
            </a:r>
            <a:r>
              <a:rPr lang="en-US" dirty="0"/>
              <a:t> compared to COMPAS and </a:t>
            </a:r>
            <a:r>
              <a:rPr lang="en-US" dirty="0" err="1"/>
              <a:t>Adult_Inc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IQR:</a:t>
            </a:r>
            <a:r>
              <a:rPr lang="en-US" dirty="0"/>
              <a:t> </a:t>
            </a:r>
            <a:r>
              <a:rPr lang="en-US" b="1" dirty="0"/>
              <a:t>~25 to 40 years old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Noticeable Outliers: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Outliers appear </a:t>
            </a:r>
            <a:r>
              <a:rPr lang="en-US" b="1" dirty="0"/>
              <a:t>above 50-55 years old</a:t>
            </a:r>
            <a:r>
              <a:rPr lang="en-US" dirty="0"/>
              <a:t>, indicating </a:t>
            </a:r>
            <a:r>
              <a:rPr lang="en-US" b="1" dirty="0"/>
              <a:t>a small number of older individuals with high ages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Possible </a:t>
            </a:r>
            <a:r>
              <a:rPr lang="en-US" b="1" dirty="0"/>
              <a:t>age-based bias</a:t>
            </a:r>
            <a:r>
              <a:rPr lang="en-US" dirty="0"/>
              <a:t> in the dataset (fewer senior professionals included).</a:t>
            </a:r>
          </a:p>
          <a:p>
            <a:r>
              <a:rPr lang="en-US" dirty="0"/>
              <a:t>✅</a:t>
            </a:r>
            <a:r>
              <a:rPr lang="en-US" b="1" dirty="0"/>
              <a:t>COMPAS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Median Age:</a:t>
            </a:r>
            <a:r>
              <a:rPr lang="en-US" dirty="0"/>
              <a:t> Around </a:t>
            </a:r>
            <a:r>
              <a:rPr lang="en-US" b="1" dirty="0"/>
              <a:t>35-40 years old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IQR (Interquartile Range, 25th to 75th percentile):</a:t>
            </a:r>
            <a:r>
              <a:rPr lang="en-US" dirty="0"/>
              <a:t> </a:t>
            </a:r>
            <a:r>
              <a:rPr lang="en-US" b="1" dirty="0"/>
              <a:t>~25 to 45 years old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Minimum &amp; Maximum:</a:t>
            </a:r>
            <a:r>
              <a:rPr lang="en-US" dirty="0"/>
              <a:t> Appears to range from </a:t>
            </a:r>
            <a:r>
              <a:rPr lang="en-US" b="1" dirty="0"/>
              <a:t>~18 to ~65 years old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 extreme outliers visible.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Balanced distribution</a:t>
            </a:r>
            <a:r>
              <a:rPr lang="en-US" dirty="0"/>
              <a:t>, covering a wide range of ages.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30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Management &amp; Executive (</a:t>
            </a:r>
            <a:r>
              <a:rPr 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Mgmt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 &amp; Analytics (Data)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Human Resources (HR)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Sales &amp; Business Development (Sales)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Marketing &amp; Advertising (Mktg)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Tech &amp; Engineering (Tech)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Finance &amp; Accounting (Fin)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Operations &amp; Administration (Ops)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Project &amp; Product Management (PM)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Supply Chain &amp; Logistics (Supply)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12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2166D-0608-F8AF-30F3-CB29693A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BB1A65-4033-8702-D942-D8CDEC04A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61C08EB-CD5C-DEBF-0D8E-3E1F02229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significant Occupational Segregation in the gender distribution: </a:t>
            </a:r>
          </a:p>
          <a:p>
            <a:endParaRPr lang="en-US" dirty="0"/>
          </a:p>
          <a:p>
            <a:r>
              <a:rPr lang="en-US" dirty="0"/>
              <a:t>✅ </a:t>
            </a:r>
            <a:r>
              <a:rPr lang="en-US" dirty="0" err="1"/>
              <a:t>Adult_Income</a:t>
            </a:r>
            <a:r>
              <a:rPr lang="en-US" dirty="0"/>
              <a:t> Dataset (Left Chart)</a:t>
            </a:r>
          </a:p>
          <a:p>
            <a:endParaRPr lang="en-US" dirty="0"/>
          </a:p>
          <a:p>
            <a:r>
              <a:rPr lang="en-US" dirty="0"/>
              <a:t>Finance &amp; Accounting (Fin)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HR (Human Resources) has the highest proportion of females (~65%).</a:t>
            </a:r>
          </a:p>
          <a:p>
            <a:r>
              <a:rPr lang="en-US" dirty="0"/>
              <a:t>Management (</a:t>
            </a:r>
            <a:r>
              <a:rPr lang="en-US" dirty="0" err="1"/>
              <a:t>Mgmt</a:t>
            </a:r>
            <a:r>
              <a:rPr lang="en-US" dirty="0"/>
              <a:t>) and Sales have a moderate female representation (~30-40%).</a:t>
            </a:r>
          </a:p>
          <a:p>
            <a:r>
              <a:rPr lang="en-US" dirty="0"/>
              <a:t>Operations, Supply Chain, and Tech are male-dominated (~90% male).</a:t>
            </a:r>
          </a:p>
          <a:p>
            <a:r>
              <a:rPr lang="en-US" dirty="0"/>
              <a:t>✅ </a:t>
            </a:r>
            <a:r>
              <a:rPr lang="en-US" dirty="0" err="1"/>
              <a:t>Job_Salary</a:t>
            </a:r>
            <a:r>
              <a:rPr lang="en-US" dirty="0"/>
              <a:t> Dataset (Right Chart)</a:t>
            </a:r>
          </a:p>
          <a:p>
            <a:r>
              <a:rPr lang="en-US" dirty="0"/>
              <a:t>HR has a lower female proportion (~35%) than in </a:t>
            </a:r>
            <a:r>
              <a:rPr lang="en-US" dirty="0" err="1"/>
              <a:t>Adult_Income</a:t>
            </a:r>
            <a:r>
              <a:rPr lang="en-US" dirty="0"/>
              <a:t>, indicating male participation in HR roles.</a:t>
            </a:r>
          </a:p>
          <a:p>
            <a:r>
              <a:rPr lang="en-US" dirty="0"/>
              <a:t>Finance &amp; Marketing have a more balanced distribution (~40-50% females).</a:t>
            </a:r>
          </a:p>
          <a:p>
            <a:r>
              <a:rPr lang="en-US" dirty="0"/>
              <a:t>Tech and Supply Chain remain male-dominated (~90% male).</a:t>
            </a:r>
          </a:p>
          <a:p>
            <a:r>
              <a:rPr lang="en-US" dirty="0"/>
              <a:t>Sales &amp; Operations have a much higher female proportion in </a:t>
            </a:r>
            <a:r>
              <a:rPr lang="en-US" dirty="0" err="1"/>
              <a:t>Job_Salary</a:t>
            </a:r>
            <a:r>
              <a:rPr lang="en-US" dirty="0"/>
              <a:t> compared to </a:t>
            </a:r>
            <a:r>
              <a:rPr lang="en-US" dirty="0" err="1"/>
              <a:t>Adult_Income</a:t>
            </a:r>
            <a:r>
              <a:rPr lang="en-US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79975F-B33C-B7F3-AFB4-4E8A7D7F0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88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3E116-75C5-A1C1-674D-6F909D67C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2C52317-5942-64A2-773E-712BB98DB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6A1067-4E50-270D-AAC9-BE937D69B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significant Occupational Segregation in the gender distribution: </a:t>
            </a:r>
          </a:p>
          <a:p>
            <a:endParaRPr lang="en-US" dirty="0"/>
          </a:p>
          <a:p>
            <a:r>
              <a:rPr lang="en-US" dirty="0"/>
              <a:t>✅ </a:t>
            </a:r>
            <a:r>
              <a:rPr lang="en-US" dirty="0" err="1"/>
              <a:t>Adult_Income</a:t>
            </a:r>
            <a:r>
              <a:rPr lang="en-US" dirty="0"/>
              <a:t> Dataset (Left Chart)</a:t>
            </a:r>
          </a:p>
          <a:p>
            <a:endParaRPr lang="en-US" dirty="0"/>
          </a:p>
          <a:p>
            <a:r>
              <a:rPr lang="en-US" dirty="0"/>
              <a:t>Finance &amp; Accounting (Fin)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HR (Human Resources) has the highest proportion of females (~65%).</a:t>
            </a:r>
          </a:p>
          <a:p>
            <a:r>
              <a:rPr lang="en-US" dirty="0"/>
              <a:t>Management (</a:t>
            </a:r>
            <a:r>
              <a:rPr lang="en-US" dirty="0" err="1"/>
              <a:t>Mgmt</a:t>
            </a:r>
            <a:r>
              <a:rPr lang="en-US" dirty="0"/>
              <a:t>) and Sales have a moderate female representation (~30-40%).</a:t>
            </a:r>
          </a:p>
          <a:p>
            <a:r>
              <a:rPr lang="en-US" dirty="0"/>
              <a:t>Operations, Supply Chain, and Tech are male-dominated (~90% male).</a:t>
            </a:r>
          </a:p>
          <a:p>
            <a:r>
              <a:rPr lang="en-US" dirty="0"/>
              <a:t>✅ </a:t>
            </a:r>
            <a:r>
              <a:rPr lang="en-US" dirty="0" err="1"/>
              <a:t>Job_Salary</a:t>
            </a:r>
            <a:r>
              <a:rPr lang="en-US" dirty="0"/>
              <a:t> Dataset (Right Chart)</a:t>
            </a:r>
          </a:p>
          <a:p>
            <a:r>
              <a:rPr lang="en-US" dirty="0"/>
              <a:t>HR has a lower female proportion (~35%) than in </a:t>
            </a:r>
            <a:r>
              <a:rPr lang="en-US" dirty="0" err="1"/>
              <a:t>Adult_Income</a:t>
            </a:r>
            <a:r>
              <a:rPr lang="en-US" dirty="0"/>
              <a:t>, indicating male participation in HR roles.</a:t>
            </a:r>
          </a:p>
          <a:p>
            <a:r>
              <a:rPr lang="en-US" dirty="0"/>
              <a:t>Finance &amp; Marketing have a more balanced distribution (~40-50% females).</a:t>
            </a:r>
          </a:p>
          <a:p>
            <a:r>
              <a:rPr lang="en-US" dirty="0"/>
              <a:t>Tech and Supply Chain remain male-dominated (~90% male).</a:t>
            </a:r>
          </a:p>
          <a:p>
            <a:r>
              <a:rPr lang="en-US" dirty="0"/>
              <a:t>Sales &amp; Operations have a much higher female proportion in </a:t>
            </a:r>
            <a:r>
              <a:rPr lang="en-US" dirty="0" err="1"/>
              <a:t>Job_Salary</a:t>
            </a:r>
            <a:r>
              <a:rPr lang="en-US" dirty="0"/>
              <a:t> compared to </a:t>
            </a:r>
            <a:r>
              <a:rPr lang="en-US" dirty="0" err="1"/>
              <a:t>Adult_Income</a:t>
            </a:r>
            <a:r>
              <a:rPr lang="en-US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1DD7AD-DF70-D03B-9630-7089BBA87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84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CF3A4-18CC-5D8E-D3CF-18E6492D6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A3AD54-40F4-1388-2C68-AB9EA8565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82E590-21A3-E2E8-69A9-D245A1F0D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Post-hoc Testing Tukey HSD Results: Hiring scores are significantly different across all risk levels.  </a:t>
            </a:r>
          </a:p>
          <a:p>
            <a:r>
              <a:rPr lang="en-US" dirty="0"/>
              <a:t>Higher-risk candidates consistently receive lower hiring scores.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C6EAC-0144-E958-D22E-939A4B37F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53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19451-17B2-04FD-8B32-D9CA61AB2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257072-9953-EEE2-6F2C-091BD671A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D1939E-37F4-C10B-B07C-17F07DF75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KDE Plot: Overall, the distribution density of males is higher in the higher recruitment scores (above 5 points), while the recruitment scores of females are mainly concentrated in the lower scores (0-3 points).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D8CAB5-8D11-6EE5-ED4B-B4305CE28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73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4F688-D20C-CD8D-DEE0-FD901B109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43A598-3A4D-33F3-5509-49E40A303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FB6D08-8ADA-E924-F384-84D688B77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KDE Plot: Overall, the distribution density of males is higher in the higher recruitment scores (above 5 points), while the recruitment scores of females are mainly concentrated in the lower scores (0-3 points).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B805B-5EEC-12D9-3123-91948D66F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73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17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4CC2F-7C0A-6596-EB9D-338DBD7C4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7DE199-FBC5-7784-0027-B7384671C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D4A5EE-76B2-EBAC-AACE-20D420D2A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1C613-FFA3-8681-43F5-191455506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Adult Income </a:t>
            </a:r>
            <a:r>
              <a:rPr lang="en-US" dirty="0" err="1"/>
              <a:t>datasetMissing</a:t>
            </a:r>
            <a:r>
              <a:rPr lang="en-US" dirty="0"/>
              <a:t> value problem (some occupational categories are empty)</a:t>
            </a:r>
          </a:p>
          <a:p>
            <a:r>
              <a:rPr lang="en-US" dirty="0"/>
              <a:t>Category variables not standardized (</a:t>
            </a:r>
            <a:r>
              <a:rPr lang="en-US" dirty="0" err="1"/>
              <a:t>workclass</a:t>
            </a:r>
            <a:r>
              <a:rPr lang="en-US" dirty="0"/>
              <a:t>, education need to be converted to numeric values)</a:t>
            </a:r>
          </a:p>
          <a:p>
            <a:r>
              <a:rPr lang="en-US" dirty="0"/>
              <a:t>Job Salary </a:t>
            </a:r>
            <a:r>
              <a:rPr lang="en-US" dirty="0" err="1"/>
              <a:t>datasetUnharmonized</a:t>
            </a:r>
            <a:r>
              <a:rPr lang="en-US" dirty="0"/>
              <a:t> format of education and work experience (Bachelor's, BSc need to be harmonized)Salary ranges are too wide (abnormally high values)</a:t>
            </a:r>
          </a:p>
          <a:p>
            <a:r>
              <a:rPr lang="en-US" dirty="0"/>
              <a:t>COMPAS </a:t>
            </a:r>
            <a:r>
              <a:rPr lang="en-US" dirty="0" err="1"/>
              <a:t>datasetRecruitment</a:t>
            </a:r>
            <a:r>
              <a:rPr lang="en-US" dirty="0"/>
              <a:t> scoring values are anomalous (negative scoring)Extreme distribution of ratings for some candidates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87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807A8-4FE8-459B-1E34-93339659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F83119-1D9F-3791-EDA7-A4DCC0F938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4D9393-FA7D-B4BF-CB5C-803D797F5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7E2204-A975-1EF4-3F38-1915DC039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5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E360B-1F54-21D4-92BE-5FF601A6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94640F-8519-C4A9-1AD6-F81EAE9CA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10C3AB-8290-623F-13C8-122B98E1A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A5443F-D572-F802-27D4-0380CFF2F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45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6A34B-923D-012C-8196-2C80DBDB4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D5CC28-C77F-D941-ACB0-33A7CAE7F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C15323-C238-8084-FEB8-11C8D8823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5D425A-490C-2B7C-387C-D59A065D6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7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F6FDA-D5C9-8CF7-A712-58E472F79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125ABF-E8F6-72A7-4020-923263458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6E9D7D-C4BD-272B-016E-CDC20723C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6D4E70-0CDC-CED5-E0BB-9CFDC2EB6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61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2164-12B6-243B-591C-19F9A4C3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323859-96BC-23BE-D994-2EC620C98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520E5E-9216-F3F2-0D85-12D0B6A89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C0A6DB-76CD-122B-70CE-07DCB125F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11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04D77-57EA-34D4-3212-6A811EAA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3794E6-1930-8C47-0CE0-CC47A49AB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7F1EB5-CCF1-45C5-D28E-FACFD8354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OLS is not suitable for the study of ordered variables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F49D89-9D8B-7FDA-1A40-3757AE40B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84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9624-B6A0-C93B-B9B3-AAD6CEBE1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678141-E761-C286-5679-1D892FB1B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BB4C1B-9BC6-415A-A1FD-00232ADFA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OLS is not suitable for the study of ordered variables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93405-F4FD-ED70-A88C-9690F15BA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01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Sex_Code_Text</a:t>
            </a:r>
            <a:endParaRPr lang="en-US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Gender, core sensitive variable Renamed to Gender, converted to 0/1 variable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BOD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Age, a key factor affecting recruitment decisions Used directly, remove outliers (&lt;16 or &gt;65)</a:t>
            </a:r>
          </a:p>
          <a:p>
            <a:pPr algn="l"/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DecileScore</a:t>
            </a:r>
            <a:endParaRPr lang="en-US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Fit score, originally represents risk score Mapped to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Hiring_Score</a:t>
            </a: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adjust direction</a:t>
            </a:r>
          </a:p>
          <a:p>
            <a:pPr algn="l"/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RawScore</a:t>
            </a:r>
            <a:endParaRPr lang="en-US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Raw score, used to fine-tune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Hiring_Score</a:t>
            </a: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Normalized as an auxiliary variable for bias analysis</a:t>
            </a:r>
          </a:p>
          <a:p>
            <a:pPr algn="l"/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ScoreText</a:t>
            </a:r>
            <a:endParaRPr lang="en-US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Score category, can be used for decision grouping Redefined as recruitment fit high/medium/low</a:t>
            </a:r>
          </a:p>
          <a:p>
            <a:pPr algn="l"/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RecSupervisionLevel</a:t>
            </a:r>
            <a:endParaRPr lang="en-US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Risk level, can be mapped to candidate category Renamed to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Candidate_Risk_Level</a:t>
            </a:r>
            <a:endParaRPr lang="en-US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RecSupervisionLevelText</a:t>
            </a:r>
            <a:endParaRPr lang="en-US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Risk text classification, mapped to recruitment fit category Redefined as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Candidate_Fit_Text</a:t>
            </a:r>
            <a:endParaRPr lang="en-US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99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0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8E70C-A4FF-B162-964D-349F9912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FDDDC8-D716-1DF9-28B2-CD49368CD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A3B4B1-116B-2DA4-61FD-E005352E4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Salary is primarily influenced by experience and education, with gender having less of an impact</a:t>
            </a:r>
          </a:p>
          <a:p>
            <a:r>
              <a:rPr lang="en-US" dirty="0"/>
              <a:t>Hiring scores decrease with age and there are gender differences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20A7F3-03F4-B08D-91CE-0B9744A51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46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Management &amp; Executive (</a:t>
            </a:r>
            <a:r>
              <a:rPr 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Mgmt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Data &amp; Analytics (Data)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Human Resources (HR)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Sales &amp; Business Development (Sales)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Marketing &amp; Advertising (Mktg)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Tech &amp; Engineering (Tech)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Finance &amp; Accounting (Fin)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Operations &amp; Administration (Ops)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Project &amp; Product Management (PM)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Supply Chain &amp; Logistics (Supply)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60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1️⃣ </a:t>
            </a:r>
            <a:r>
              <a:rPr lang="en-US" b="1" dirty="0"/>
              <a:t>Right-Skewed Distribution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histogram shows a </a:t>
            </a:r>
            <a:r>
              <a:rPr lang="en-US" b="1" dirty="0"/>
              <a:t>right-skewed (positively skewed) distribution</a:t>
            </a:r>
            <a:r>
              <a:rPr lang="en-US" dirty="0"/>
              <a:t>, meaning </a:t>
            </a:r>
            <a:r>
              <a:rPr lang="en-US" b="1" dirty="0"/>
              <a:t>most candidates have lower years of experience</a:t>
            </a:r>
            <a:r>
              <a:rPr lang="en-US" dirty="0"/>
              <a:t> (0-10 years).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number of individuals </a:t>
            </a:r>
            <a:r>
              <a:rPr lang="en-US" b="1" dirty="0"/>
              <a:t>decreases as experience increases</a:t>
            </a:r>
            <a:r>
              <a:rPr lang="en-US" dirty="0"/>
              <a:t>.</a:t>
            </a:r>
          </a:p>
          <a:p>
            <a:r>
              <a:rPr lang="en-US" dirty="0"/>
              <a:t>2️⃣ </a:t>
            </a:r>
            <a:r>
              <a:rPr lang="en-US" b="1" dirty="0"/>
              <a:t>Two Peaks (Bimodal Distribution?)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</a:t>
            </a:r>
            <a:r>
              <a:rPr lang="en-US" b="1" dirty="0"/>
              <a:t>two noticeable peaks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First peak (~1-3 years)</a:t>
            </a:r>
            <a:r>
              <a:rPr lang="en-US" dirty="0"/>
              <a:t>: Likely represents </a:t>
            </a:r>
            <a:r>
              <a:rPr lang="en-US" b="1" dirty="0"/>
              <a:t>entry-level candidates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Second peak (~10 years)</a:t>
            </a:r>
            <a:r>
              <a:rPr lang="en-US" dirty="0"/>
              <a:t>: May represent </a:t>
            </a:r>
            <a:r>
              <a:rPr lang="en-US" b="1" dirty="0"/>
              <a:t>mid-career professionals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suggests </a:t>
            </a:r>
            <a:r>
              <a:rPr lang="en-US" b="1" dirty="0"/>
              <a:t>two dominant groups</a:t>
            </a:r>
            <a:r>
              <a:rPr lang="en-US" dirty="0"/>
              <a:t> of candidates in the dataset.</a:t>
            </a:r>
          </a:p>
          <a:p>
            <a:r>
              <a:rPr lang="en-US" dirty="0"/>
              <a:t>3️⃣ </a:t>
            </a:r>
            <a:r>
              <a:rPr lang="en-US" b="1" dirty="0"/>
              <a:t>Long Tail (&gt;20 years)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</a:t>
            </a:r>
            <a:r>
              <a:rPr lang="en-US" b="1" dirty="0"/>
              <a:t>some individuals with very high experience (25-35 years)</a:t>
            </a:r>
            <a:r>
              <a:rPr lang="en-US" dirty="0"/>
              <a:t>, but they are relatively few.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long tail</a:t>
            </a:r>
            <a:r>
              <a:rPr lang="en-US" dirty="0"/>
              <a:t> could indicate a </a:t>
            </a:r>
            <a:r>
              <a:rPr lang="en-US" b="1" dirty="0"/>
              <a:t>small percentage of highly experienced professionals</a:t>
            </a:r>
            <a:r>
              <a:rPr lang="en-US" dirty="0"/>
              <a:t>.</a:t>
            </a:r>
          </a:p>
          <a:p>
            <a:r>
              <a:rPr lang="en-US" dirty="0"/>
              <a:t>4️⃣ </a:t>
            </a:r>
            <a:r>
              <a:rPr lang="en-US" b="1" dirty="0"/>
              <a:t>Data Imbalance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</a:t>
            </a:r>
            <a:r>
              <a:rPr lang="en-US" b="1" dirty="0"/>
              <a:t>more early-career professionals</a:t>
            </a:r>
            <a:r>
              <a:rPr lang="en-US" dirty="0"/>
              <a:t> compared to highly experienced 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this dataset is used for </a:t>
            </a:r>
            <a:r>
              <a:rPr lang="en-US" b="1" dirty="0"/>
              <a:t>hiring analysis</a:t>
            </a:r>
            <a:r>
              <a:rPr lang="en-US" dirty="0"/>
              <a:t>, models may favor younger candidates unless adjusted properly.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7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ANOVA: </a:t>
            </a:r>
            <a:r>
              <a:rPr lang="en-US" b="1" dirty="0"/>
              <a:t>Compare whether the means of numerical variables are significantly different across multiple groups (≥2 groups) Continuous variables (numerical data)</a:t>
            </a:r>
          </a:p>
          <a:p>
            <a:r>
              <a:rPr lang="en-US" b="1" dirty="0"/>
              <a:t>e.g., salary, hiring scores Test for significant mean differences between categorical groups</a:t>
            </a:r>
          </a:p>
          <a:p>
            <a:endParaRPr lang="en-US" b="1" dirty="0"/>
          </a:p>
          <a:p>
            <a:r>
              <a:rPr lang="en-US" b="1" dirty="0"/>
              <a:t>Multiple Peaks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salary distribution is </a:t>
            </a:r>
            <a:r>
              <a:rPr lang="en-US" b="1" dirty="0"/>
              <a:t>not normally distributed</a:t>
            </a:r>
            <a:r>
              <a:rPr lang="en-US" dirty="0"/>
              <a:t>; instead, it has </a:t>
            </a:r>
            <a:r>
              <a:rPr lang="en-US" b="1" dirty="0"/>
              <a:t>multiple peaks</a:t>
            </a:r>
            <a:r>
              <a:rPr lang="en-US" dirty="0"/>
              <a:t>, suggesting that </a:t>
            </a:r>
            <a:r>
              <a:rPr lang="en-US" b="1" dirty="0"/>
              <a:t>there are distinct salary groups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Possible reasons: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salary bands for </a:t>
            </a:r>
            <a:r>
              <a:rPr lang="en-US" b="1" dirty="0"/>
              <a:t>entry-level, mid-level, and senior positions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Salary differences across </a:t>
            </a:r>
            <a:r>
              <a:rPr lang="en-US" b="1" dirty="0"/>
              <a:t>industries, job roles, or locations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Unlike a right-skewed distribution where most values are on the lower end, this dataset </a:t>
            </a:r>
            <a:r>
              <a:rPr lang="en-US" b="1" dirty="0"/>
              <a:t>has salaries fairly distributed across the range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However, variability is </a:t>
            </a:r>
            <a:r>
              <a:rPr lang="en-US" b="1" dirty="0"/>
              <a:t>high</a:t>
            </a:r>
            <a:r>
              <a:rPr lang="en-US" dirty="0"/>
              <a:t>, which means </a:t>
            </a:r>
            <a:r>
              <a:rPr lang="en-US" b="1" dirty="0"/>
              <a:t>salary disparities exist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66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find </a:t>
            </a:r>
            <a:r>
              <a:rPr lang="en-US" b="1" dirty="0"/>
              <a:t>which education levels differ significantly</a:t>
            </a:r>
            <a:r>
              <a:rPr lang="en-US" dirty="0"/>
              <a:t>, run </a:t>
            </a:r>
            <a:r>
              <a:rPr lang="en-US" b="1" dirty="0"/>
              <a:t>Tukey’s HSD (Honest Significant Difference) test</a:t>
            </a:r>
          </a:p>
          <a:p>
            <a:r>
              <a:rPr lang="en-US" dirty="0"/>
              <a:t>This will tell us exactly which education levels have significant salary differences.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3E56B-C3C4-8E4F-B314-D5C81CC34E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72927"/>
            <a:ext cx="6756400" cy="1685073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22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72927"/>
            <a:ext cx="6767689" cy="1685073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753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172927"/>
            <a:ext cx="6773332" cy="1685073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2DD6C9-4780-4134-B4C8-4F7B50FBF3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5600"/>
            <a:ext cx="9144000" cy="48180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1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A0032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41799"/>
          </a:xfrm>
        </p:spPr>
        <p:txBody>
          <a:bodyPr/>
          <a:lstStyle>
            <a:lvl1pPr>
              <a:defRPr>
                <a:latin typeface="Franklin Gothic Book" panose="020B0503020102020204" pitchFamily="34" charset="0"/>
              </a:defRPr>
            </a:lvl1pPr>
            <a:lvl2pPr>
              <a:defRPr>
                <a:latin typeface="Franklin Gothic Book" panose="020B0503020102020204" pitchFamily="34" charset="0"/>
              </a:defRPr>
            </a:lvl2pPr>
            <a:lvl3pPr>
              <a:defRPr>
                <a:latin typeface="Franklin Gothic Book" panose="020B0503020102020204" pitchFamily="34" charset="0"/>
              </a:defRPr>
            </a:lvl3pPr>
            <a:lvl4pPr>
              <a:defRPr>
                <a:latin typeface="Franklin Gothic Book" panose="020B0503020102020204" pitchFamily="34" charset="0"/>
              </a:defRPr>
            </a:lvl4pPr>
            <a:lvl5pPr>
              <a:defRPr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95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C92D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417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33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8363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719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A0032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48509"/>
          </a:xfrm>
        </p:spPr>
        <p:txBody>
          <a:bodyPr/>
          <a:lstStyle>
            <a:lvl1pPr>
              <a:defRPr sz="2800">
                <a:latin typeface="Franklin Gothic Book" panose="020B0503020102020204" pitchFamily="34" charset="0"/>
              </a:defRPr>
            </a:lvl1pPr>
            <a:lvl2pPr>
              <a:defRPr sz="24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1800">
                <a:latin typeface="Franklin Gothic Book" panose="020B0503020102020204" pitchFamily="34" charset="0"/>
              </a:defRPr>
            </a:lvl4pPr>
            <a:lvl5pPr>
              <a:defRPr sz="1800">
                <a:latin typeface="Franklin Gothic Book" panose="020B05030201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48509"/>
          </a:xfrm>
        </p:spPr>
        <p:txBody>
          <a:bodyPr/>
          <a:lstStyle>
            <a:lvl1pPr>
              <a:defRPr sz="2800">
                <a:latin typeface="Franklin Gothic Book" panose="020B0503020102020204" pitchFamily="34" charset="0"/>
              </a:defRPr>
            </a:lvl1pPr>
            <a:lvl2pPr>
              <a:defRPr sz="24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1800">
                <a:latin typeface="Franklin Gothic Book" panose="020B0503020102020204" pitchFamily="34" charset="0"/>
              </a:defRPr>
            </a:lvl4pPr>
            <a:lvl5pPr>
              <a:defRPr sz="1800">
                <a:latin typeface="Franklin Gothic Book" panose="020B05030201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865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Content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A0032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700" b="1">
                <a:solidFill>
                  <a:srgbClr val="6A0032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682461"/>
          </a:xfrm>
        </p:spPr>
        <p:txBody>
          <a:bodyPr/>
          <a:lstStyle>
            <a:lvl1pPr>
              <a:defRPr sz="24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1800">
                <a:latin typeface="Franklin Gothic Book" panose="020B0503020102020204" pitchFamily="34" charset="0"/>
              </a:defRPr>
            </a:lvl3pPr>
            <a:lvl4pPr>
              <a:defRPr sz="1600">
                <a:latin typeface="Franklin Gothic Book" panose="020B0503020102020204" pitchFamily="34" charset="0"/>
              </a:defRPr>
            </a:lvl4pPr>
            <a:lvl5pPr>
              <a:defRPr sz="1600">
                <a:latin typeface="Franklin Gothic Book" panose="020B05030201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700" b="1">
                <a:solidFill>
                  <a:srgbClr val="6A0032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682461"/>
          </a:xfrm>
        </p:spPr>
        <p:txBody>
          <a:bodyPr/>
          <a:lstStyle>
            <a:lvl1pPr>
              <a:defRPr sz="24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1800">
                <a:latin typeface="Franklin Gothic Book" panose="020B0503020102020204" pitchFamily="34" charset="0"/>
              </a:defRPr>
            </a:lvl3pPr>
            <a:lvl4pPr>
              <a:defRPr sz="1600">
                <a:latin typeface="Franklin Gothic Book" panose="020B0503020102020204" pitchFamily="34" charset="0"/>
              </a:defRPr>
            </a:lvl4pPr>
            <a:lvl5pPr>
              <a:defRPr sz="1600">
                <a:latin typeface="Franklin Gothic Book" panose="020B05030201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87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F1AA2-E424-AF48-BE0B-AA2CA13DBDC8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96C1F-A62A-E649-96ED-1A90FB2BF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2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6" r:id="rId3"/>
    <p:sldLayoutId id="2147483650" r:id="rId4"/>
    <p:sldLayoutId id="2147483668" r:id="rId5"/>
    <p:sldLayoutId id="2147483669" r:id="rId6"/>
    <p:sldLayoutId id="2147483652" r:id="rId7"/>
    <p:sldLayoutId id="2147483653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njali1049/Salary_Prediction" TargetMode="External"/><Relationship Id="rId2" Type="http://schemas.openxmlformats.org/officeDocument/2006/relationships/hyperlink" Target="https://archive.ics.uci.edu/dataset/2/adul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ropublica/compas-analysi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DAB4-7EAF-ED0E-CC60-4690A22F9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5217" y="5406995"/>
            <a:ext cx="5645598" cy="70225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C92D"/>
                </a:solidFill>
              </a:rPr>
              <a:t>From Bias to Balance: A Data-Driven Approach to Fair Recruitment Practice</a:t>
            </a:r>
            <a:br>
              <a:rPr lang="en-US" sz="1400" dirty="0">
                <a:solidFill>
                  <a:srgbClr val="FFC92D"/>
                </a:solidFill>
              </a:rPr>
            </a:br>
            <a:endParaRPr lang="en-US" sz="2400" dirty="0">
              <a:solidFill>
                <a:srgbClr val="FFC92D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1E94C7-DAE3-2920-FE55-7E337922A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9" t="11492" r="24766" b="14424"/>
          <a:stretch/>
        </p:blipFill>
        <p:spPr bwMode="auto">
          <a:xfrm>
            <a:off x="0" y="333745"/>
            <a:ext cx="9144000" cy="48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71C73B2-D8DF-F54B-992A-9A618AA531C4}"/>
              </a:ext>
            </a:extLst>
          </p:cNvPr>
          <p:cNvSpPr txBox="1">
            <a:spLocks/>
          </p:cNvSpPr>
          <p:nvPr/>
        </p:nvSpPr>
        <p:spPr>
          <a:xfrm>
            <a:off x="-319322" y="6292685"/>
            <a:ext cx="7017004" cy="5185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r"/>
            <a:br>
              <a:rPr lang="en-US" sz="1400" dirty="0">
                <a:solidFill>
                  <a:srgbClr val="FFC92D"/>
                </a:solidFill>
              </a:rPr>
            </a:br>
            <a:endParaRPr lang="en-US" sz="1400" dirty="0">
              <a:solidFill>
                <a:srgbClr val="FFC92D"/>
              </a:solidFill>
            </a:endParaRPr>
          </a:p>
          <a:p>
            <a:pPr algn="r"/>
            <a:endParaRPr lang="en-US" sz="1400" dirty="0">
              <a:solidFill>
                <a:srgbClr val="FFC92D"/>
              </a:solidFill>
            </a:endParaRPr>
          </a:p>
          <a:p>
            <a:pPr algn="r"/>
            <a:r>
              <a:rPr lang="en-US" sz="2400" dirty="0">
                <a:solidFill>
                  <a:srgbClr val="FFC92D"/>
                </a:solidFill>
              </a:rPr>
              <a:t>JSM 2025</a:t>
            </a:r>
            <a:br>
              <a:rPr lang="en-US" sz="2400" dirty="0">
                <a:solidFill>
                  <a:srgbClr val="FFC92D"/>
                </a:solidFill>
              </a:rPr>
            </a:br>
            <a:r>
              <a:rPr lang="en-US" sz="1400" dirty="0">
                <a:solidFill>
                  <a:srgbClr val="FFC92D"/>
                </a:solidFill>
              </a:rPr>
              <a:t>Hairu Fan</a:t>
            </a:r>
            <a:br>
              <a:rPr lang="en-US" sz="1400" dirty="0">
                <a:solidFill>
                  <a:srgbClr val="FFC92D"/>
                </a:solidFill>
              </a:rPr>
            </a:br>
            <a:br>
              <a:rPr lang="en-US" sz="2400" dirty="0">
                <a:solidFill>
                  <a:srgbClr val="FFC92D"/>
                </a:solidFill>
              </a:rPr>
            </a:br>
            <a:endParaRPr lang="en-US" sz="2400" dirty="0">
              <a:solidFill>
                <a:srgbClr val="FFC92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7CDD3-C026-86C4-4586-74A89C4F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05" t="18406" r="16438" b="25797"/>
          <a:stretch/>
        </p:blipFill>
        <p:spPr>
          <a:xfrm>
            <a:off x="217566" y="5193558"/>
            <a:ext cx="1213669" cy="145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6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100DE-CFE6-269A-3BE1-18A4E8EC9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A7E85-B9DE-C38F-ED9F-EF391613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01770" cy="5796501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Datasets &amp; Date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31292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2544F-F89C-A2D5-1BC9-A9A62BAEC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B0B1-CFED-E0CA-50A1-BB3A9475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Datasets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A25F-AD0F-BF37-C988-D58EBE0F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5941"/>
            <a:ext cx="8229600" cy="126028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900" b="1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Data</a:t>
            </a:r>
            <a:r>
              <a:rPr lang="zh-CN" altLang="en-US" sz="4900" b="1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 </a:t>
            </a:r>
            <a:r>
              <a:rPr lang="en-US" altLang="zh-CN" sz="4900" b="1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Sources</a:t>
            </a:r>
          </a:p>
          <a:p>
            <a:pPr marL="0" indent="0">
              <a:buNone/>
            </a:pPr>
            <a:endParaRPr lang="en-US" altLang="zh-CN" sz="4900" dirty="0"/>
          </a:p>
          <a:p>
            <a:r>
              <a:rPr lang="en-US" sz="4300" dirty="0"/>
              <a:t>This study uses three public datasets provided by UCI, GitHub, and ProPublica for analyze bias in the hiring process.</a:t>
            </a:r>
          </a:p>
          <a:p>
            <a:r>
              <a:rPr lang="en-US" sz="4300" dirty="0"/>
              <a:t>The data source and variable descriptions are as follows: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9A9E6F-A4C6-70F8-6C1A-D3A8CCE29809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B3BCA0-67B1-21DB-01AC-86A861AAF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320610"/>
              </p:ext>
            </p:extLst>
          </p:nvPr>
        </p:nvGraphicFramePr>
        <p:xfrm>
          <a:off x="648031" y="2576221"/>
          <a:ext cx="7847937" cy="2965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979">
                  <a:extLst>
                    <a:ext uri="{9D8B030D-6E8A-4147-A177-3AD203B41FA5}">
                      <a16:colId xmlns:a16="http://schemas.microsoft.com/office/drawing/2014/main" val="679891680"/>
                    </a:ext>
                  </a:extLst>
                </a:gridCol>
                <a:gridCol w="2615979">
                  <a:extLst>
                    <a:ext uri="{9D8B030D-6E8A-4147-A177-3AD203B41FA5}">
                      <a16:colId xmlns:a16="http://schemas.microsoft.com/office/drawing/2014/main" val="2117072544"/>
                    </a:ext>
                  </a:extLst>
                </a:gridCol>
                <a:gridCol w="2615979">
                  <a:extLst>
                    <a:ext uri="{9D8B030D-6E8A-4147-A177-3AD203B41FA5}">
                      <a16:colId xmlns:a16="http://schemas.microsoft.com/office/drawing/2014/main" val="2418013284"/>
                    </a:ext>
                  </a:extLst>
                </a:gridCol>
              </a:tblGrid>
              <a:tr h="42800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Medium" panose="020B0603020102020204" pitchFamily="34" charset="0"/>
                        </a:rPr>
                        <a:t>Datasets</a:t>
                      </a:r>
                    </a:p>
                  </a:txBody>
                  <a:tcPr>
                    <a:solidFill>
                      <a:srgbClr val="FFC9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Medium" panose="020B06030201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FFC9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Medium" panose="020B0603020102020204" pitchFamily="34" charset="0"/>
                        </a:rPr>
                        <a:t>Data Sources</a:t>
                      </a:r>
                    </a:p>
                  </a:txBody>
                  <a:tcPr>
                    <a:solidFill>
                      <a:srgbClr val="FFC9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245800"/>
                  </a:ext>
                </a:extLst>
              </a:tr>
              <a:tr h="107479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Book" panose="020B0503020102020204" pitchFamily="34" charset="0"/>
                        </a:rPr>
                        <a:t>Adult Income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Book" panose="020B0503020102020204" pitchFamily="34" charset="0"/>
                        </a:rPr>
                        <a:t>There are a total of 15 variables, including 48,842 records of personal income, age, gender, occupation, education, and other factors. Missing value shows ‘?’.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Book" panose="020B05030201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UCI Machine Learning Repository</a:t>
                      </a:r>
                      <a:endParaRPr lang="en-US" sz="1200">
                        <a:solidFill>
                          <a:srgbClr val="6A003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2973"/>
                  </a:ext>
                </a:extLst>
              </a:tr>
              <a:tr h="42800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Book" panose="020B0503020102020204" pitchFamily="34" charset="0"/>
                        </a:rPr>
                        <a:t>Job Salary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Book" panose="020B0503020102020204" pitchFamily="34" charset="0"/>
                        </a:rPr>
                        <a:t>6,704 salary forecast data with 6 key variables, 17 records have missing values.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Book" panose="020B05030201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GitHub Repository</a:t>
                      </a:r>
                      <a:endParaRPr lang="en-US" sz="1200">
                        <a:solidFill>
                          <a:srgbClr val="6A003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37004"/>
                  </a:ext>
                </a:extLst>
              </a:tr>
              <a:tr h="42800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Book" panose="020B0503020102020204" pitchFamily="34" charset="0"/>
                        </a:rPr>
                        <a:t>COMPAS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Book" panose="020B0503020102020204" pitchFamily="34" charset="0"/>
                        </a:rPr>
                        <a:t>60,843 recruitment scoring/risk prediction data, 28 variables. 45,240 records have missing values ​​(mostly </a:t>
                      </a:r>
                      <a:r>
                        <a:rPr lang="en-US" sz="1200" err="1">
                          <a:solidFill>
                            <a:srgbClr val="6A0032"/>
                          </a:solidFill>
                          <a:latin typeface="Franklin Gothic Book" panose="020B0503020102020204" pitchFamily="34" charset="0"/>
                        </a:rPr>
                        <a:t>MiddleName</a:t>
                      </a:r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Book" panose="020B050302010202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6A0032"/>
                          </a:solidFill>
                          <a:latin typeface="Franklin Gothic Book" panose="020B05030201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ProPublica GitHub</a:t>
                      </a:r>
                      <a:endParaRPr lang="en-US" sz="1200">
                        <a:solidFill>
                          <a:srgbClr val="6A0032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75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62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74FA1-0BBD-4108-5798-2E164331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78D5-013D-CDCC-2944-42551183A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/>
              <a:t>Datasets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0E89C-AE16-745A-6D67-D7DD882D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6" y="1011698"/>
            <a:ext cx="7231711" cy="2186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Key Variable </a:t>
            </a:r>
            <a:r>
              <a:rPr lang="en-US" altLang="zh-CN" sz="120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Example: </a:t>
            </a:r>
            <a:r>
              <a:rPr lang="en-US" sz="120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 Adult Income</a:t>
            </a:r>
            <a:r>
              <a:rPr lang="en-US" altLang="zh-CN" sz="120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 </a:t>
            </a:r>
            <a:endParaRPr lang="en-US" altLang="zh-CN" sz="1200"/>
          </a:p>
          <a:p>
            <a:endParaRPr lang="en-US" sz="12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FA4312-A2D3-03B2-58E5-94C86A446B1E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205034-FBA2-6B00-977F-2ED0F0E2B186}"/>
              </a:ext>
            </a:extLst>
          </p:cNvPr>
          <p:cNvSpPr txBox="1">
            <a:spLocks/>
          </p:cNvSpPr>
          <p:nvPr/>
        </p:nvSpPr>
        <p:spPr>
          <a:xfrm>
            <a:off x="457195" y="2629269"/>
            <a:ext cx="7231711" cy="218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80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Key Variable </a:t>
            </a:r>
            <a:r>
              <a:rPr lang="en-US" altLang="zh-CN" sz="480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Example: </a:t>
            </a:r>
            <a:r>
              <a:rPr lang="en-US" sz="480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 Job Salary</a:t>
            </a:r>
            <a:r>
              <a:rPr lang="en-US" altLang="zh-CN" sz="480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 </a:t>
            </a:r>
            <a:endParaRPr lang="en-US" altLang="zh-CN" sz="4800"/>
          </a:p>
          <a:p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BF6205D-A479-420E-4CE3-9537396A6021}"/>
              </a:ext>
            </a:extLst>
          </p:cNvPr>
          <p:cNvSpPr txBox="1">
            <a:spLocks/>
          </p:cNvSpPr>
          <p:nvPr/>
        </p:nvSpPr>
        <p:spPr>
          <a:xfrm>
            <a:off x="457195" y="4208300"/>
            <a:ext cx="7231711" cy="218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80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Key Variable Data</a:t>
            </a:r>
            <a:r>
              <a:rPr lang="zh-CN" altLang="en-US" sz="480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 </a:t>
            </a:r>
            <a:r>
              <a:rPr lang="en-US" altLang="zh-CN" sz="480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Example: COMPAS </a:t>
            </a:r>
            <a:endParaRPr lang="en-US" altLang="zh-CN" sz="4800"/>
          </a:p>
          <a:p>
            <a:endParaRPr lang="en-US"/>
          </a:p>
        </p:txBody>
      </p:sp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6581D3A0-3A43-80E7-CE16-849B80EF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65" y="4472769"/>
            <a:ext cx="5302658" cy="1279663"/>
          </a:xfrm>
          <a:prstGeom prst="rect">
            <a:avLst/>
          </a:prstGeom>
        </p:spPr>
      </p:pic>
      <p:pic>
        <p:nvPicPr>
          <p:cNvPr id="23" name="Picture 22" descr="A table with text on it&#10;&#10;AI-generated content may be incorrect.">
            <a:extLst>
              <a:ext uri="{FF2B5EF4-FFF2-40B4-BE49-F238E27FC236}">
                <a16:creationId xmlns:a16="http://schemas.microsoft.com/office/drawing/2014/main" id="{82969FF1-FD23-2410-2FAD-FC1CCE672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65" y="2863872"/>
            <a:ext cx="4147027" cy="1328485"/>
          </a:xfrm>
          <a:prstGeom prst="rect">
            <a:avLst/>
          </a:prstGeo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86B861-C100-3C77-BB71-84C4B00AA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65" y="1267859"/>
            <a:ext cx="5305553" cy="125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8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2544F-F89C-A2D5-1BC9-A9A62BAEC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B0B1-CFED-E0CA-50A1-BB3A9475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A25F-AD0F-BF37-C988-D58EBE0F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15941"/>
            <a:ext cx="3467431" cy="3292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FFC92D"/>
                </a:solidFill>
                <a:latin typeface="Franklin Gothic Medium" panose="020B0603020102020204" pitchFamily="34" charset="0"/>
              </a:rPr>
              <a:t>Data</a:t>
            </a:r>
            <a:r>
              <a:rPr lang="zh-CN" altLang="en-US" sz="2000" b="1">
                <a:solidFill>
                  <a:srgbClr val="FFC92D"/>
                </a:solidFill>
                <a:latin typeface="Franklin Gothic Medium" panose="020B0603020102020204" pitchFamily="34" charset="0"/>
              </a:rPr>
              <a:t> </a:t>
            </a:r>
            <a:r>
              <a:rPr lang="en-US" altLang="zh-CN" sz="2000" b="1">
                <a:solidFill>
                  <a:srgbClr val="FFC92D"/>
                </a:solidFill>
                <a:latin typeface="Franklin Gothic Medium" panose="020B0603020102020204" pitchFamily="34" charset="0"/>
              </a:rPr>
              <a:t>Cleaning</a:t>
            </a:r>
            <a:endParaRPr lang="en-US" altLang="zh-CN" sz="2000" b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9A9E6F-A4C6-70F8-6C1A-D3A8CCE29809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A1244E-0C40-9117-AD27-7E39F24FC166}"/>
              </a:ext>
            </a:extLst>
          </p:cNvPr>
          <p:cNvSpPr txBox="1">
            <a:spLocks/>
          </p:cNvSpPr>
          <p:nvPr/>
        </p:nvSpPr>
        <p:spPr>
          <a:xfrm>
            <a:off x="3681454" y="1780446"/>
            <a:ext cx="5367130" cy="3831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FFC92D"/>
                </a:solidFill>
                <a:highlight>
                  <a:srgbClr val="6A0032"/>
                </a:highlight>
              </a:rPr>
              <a:t>Step 1: Handle Missing Values</a:t>
            </a:r>
          </a:p>
          <a:p>
            <a:pPr marL="0" indent="0">
              <a:buFont typeface="Arial"/>
              <a:buNone/>
            </a:pPr>
            <a:endParaRPr lang="en-US" sz="1600" dirty="0"/>
          </a:p>
          <a:p>
            <a:pPr marL="0" indent="0">
              <a:buFont typeface="Arial"/>
              <a:buNone/>
            </a:pPr>
            <a:r>
              <a:rPr lang="en-US" sz="1600" dirty="0"/>
              <a:t>Remove incomplete records less than 5%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Fill missing categorical data with mode imputation</a:t>
            </a:r>
          </a:p>
          <a:p>
            <a:pPr marL="0" indent="0">
              <a:buFont typeface="Arial"/>
              <a:buNone/>
            </a:pPr>
            <a:endParaRPr lang="en-US" sz="1600" dirty="0"/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FFC92D"/>
                </a:solidFill>
                <a:highlight>
                  <a:srgbClr val="6A0032"/>
                </a:highlight>
              </a:rPr>
              <a:t>Step 2: Convert Categorical Variables</a:t>
            </a:r>
          </a:p>
          <a:p>
            <a:pPr marL="0" indent="0">
              <a:buFont typeface="Arial"/>
              <a:buNone/>
            </a:pPr>
            <a:endParaRPr lang="en-US" sz="1600" dirty="0"/>
          </a:p>
          <a:p>
            <a:pPr marL="0" indent="0">
              <a:buFont typeface="Arial"/>
              <a:buNone/>
            </a:pPr>
            <a:r>
              <a:rPr lang="en-US" sz="1600" dirty="0"/>
              <a:t>Gender, Income → Binary encoding: Male (0), Female (1) </a:t>
            </a:r>
          </a:p>
          <a:p>
            <a:pPr marL="0" indent="0">
              <a:buFont typeface="Arial"/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Job Categories, </a:t>
            </a:r>
            <a:r>
              <a:rPr lang="en-US" sz="1600" dirty="0" err="1"/>
              <a:t>Workclass</a:t>
            </a:r>
            <a:r>
              <a:rPr lang="en-US" sz="1600" dirty="0"/>
              <a:t> → Reclassification reducing category sparsity &amp; One-Hot Encoding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Education → Ordinal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FFC92D"/>
                </a:solidFill>
                <a:highlight>
                  <a:srgbClr val="6A0032"/>
                </a:highlight>
              </a:rPr>
              <a:t>Step 3: Normalize Data</a:t>
            </a:r>
          </a:p>
          <a:p>
            <a:pPr marL="0" indent="0">
              <a:buFont typeface="Arial"/>
              <a:buNone/>
            </a:pPr>
            <a:endParaRPr lang="en-US" sz="1600" dirty="0"/>
          </a:p>
          <a:p>
            <a:pPr marL="0" indent="0">
              <a:buFont typeface="Arial"/>
              <a:buNone/>
            </a:pPr>
            <a:r>
              <a:rPr lang="en-US" sz="1600" dirty="0" err="1"/>
              <a:t>Winsorization</a:t>
            </a:r>
            <a:r>
              <a:rPr lang="en-US" sz="1600" dirty="0"/>
              <a:t> handles abnormal data 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Hiring scores normalization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Standardized salary &amp; experience for consistency</a:t>
            </a:r>
          </a:p>
          <a:p>
            <a:pPr marL="0" indent="0">
              <a:buFont typeface="Arial"/>
              <a:buNone/>
            </a:pPr>
            <a:endParaRPr lang="en-US" sz="1600" dirty="0"/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FFC92D"/>
                </a:solidFill>
                <a:highlight>
                  <a:srgbClr val="6A0032"/>
                </a:highlight>
              </a:rPr>
              <a:t>Step 4: Unify all the variable name </a:t>
            </a:r>
            <a:r>
              <a:rPr lang="zh-CN" altLang="en-US" sz="1600" dirty="0">
                <a:solidFill>
                  <a:srgbClr val="FFC92D"/>
                </a:solidFill>
                <a:highlight>
                  <a:srgbClr val="6A0032"/>
                </a:highlight>
              </a:rPr>
              <a:t>  </a:t>
            </a:r>
            <a:r>
              <a:rPr lang="en-US" sz="1600" dirty="0">
                <a:solidFill>
                  <a:srgbClr val="FFC92D"/>
                </a:solidFill>
                <a:highlight>
                  <a:srgbClr val="6A0032"/>
                </a:highlight>
              </a:rPr>
              <a:t> </a:t>
            </a:r>
            <a:endParaRPr lang="en-US" sz="1100" dirty="0">
              <a:solidFill>
                <a:srgbClr val="FFC92D"/>
              </a:solidFill>
              <a:highlight>
                <a:srgbClr val="6A0032"/>
              </a:highlight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BD6E0DB-FCD0-CA2A-4EE2-B8A91983A0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098257"/>
              </p:ext>
            </p:extLst>
          </p:nvPr>
        </p:nvGraphicFramePr>
        <p:xfrm>
          <a:off x="248479" y="2310927"/>
          <a:ext cx="3300264" cy="276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9569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74FA1-0BBD-4108-5798-2E164331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78D5-013D-CDCC-2944-42551183A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Data Cleaning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0E89C-AE16-745A-6D67-D7DD882D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6" y="1011698"/>
            <a:ext cx="7231711" cy="21866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500" dirty="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Adult Income</a:t>
            </a:r>
            <a:r>
              <a:rPr lang="en-US" altLang="zh-CN" sz="4500" dirty="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 </a:t>
            </a:r>
            <a:endParaRPr lang="en-US" altLang="zh-CN" sz="45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FA4312-A2D3-03B2-58E5-94C86A446B1E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205034-FBA2-6B00-977F-2ED0F0E2B186}"/>
              </a:ext>
            </a:extLst>
          </p:cNvPr>
          <p:cNvSpPr txBox="1">
            <a:spLocks/>
          </p:cNvSpPr>
          <p:nvPr/>
        </p:nvSpPr>
        <p:spPr>
          <a:xfrm>
            <a:off x="457195" y="2629269"/>
            <a:ext cx="7231711" cy="218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500" dirty="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Job Salary</a:t>
            </a:r>
            <a:r>
              <a:rPr lang="en-US" altLang="zh-CN" sz="4500" dirty="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 </a:t>
            </a:r>
            <a:endParaRPr lang="en-US" altLang="zh-CN" sz="4500" dirty="0"/>
          </a:p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BF6205D-A479-420E-4CE3-9537396A6021}"/>
              </a:ext>
            </a:extLst>
          </p:cNvPr>
          <p:cNvSpPr txBox="1">
            <a:spLocks/>
          </p:cNvSpPr>
          <p:nvPr/>
        </p:nvSpPr>
        <p:spPr>
          <a:xfrm>
            <a:off x="457195" y="4208300"/>
            <a:ext cx="7231711" cy="218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4500" dirty="0">
                <a:solidFill>
                  <a:srgbClr val="FFC92D"/>
                </a:solidFill>
                <a:highlight>
                  <a:srgbClr val="6A0032"/>
                </a:highlight>
                <a:latin typeface="Franklin Gothic Medium" panose="020B0603020102020204" pitchFamily="34" charset="0"/>
              </a:rPr>
              <a:t>COMPAS </a:t>
            </a:r>
            <a:endParaRPr lang="en-US" altLang="zh-CN" sz="4500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DA1014-0454-EED5-86FB-637D1F5887E2}"/>
              </a:ext>
            </a:extLst>
          </p:cNvPr>
          <p:cNvSpPr txBox="1">
            <a:spLocks/>
          </p:cNvSpPr>
          <p:nvPr/>
        </p:nvSpPr>
        <p:spPr>
          <a:xfrm>
            <a:off x="626907" y="1479838"/>
            <a:ext cx="6263221" cy="959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42166 records</a:t>
            </a:r>
          </a:p>
          <a:p>
            <a:r>
              <a:rPr lang="en-US" sz="1800" dirty="0"/>
              <a:t>19 columns </a:t>
            </a:r>
          </a:p>
          <a:p>
            <a:r>
              <a:rPr lang="en-US" sz="1800" dirty="0"/>
              <a:t>Data type: int</a:t>
            </a:r>
          </a:p>
          <a:p>
            <a:r>
              <a:rPr lang="en-US" sz="1800" dirty="0"/>
              <a:t>No missing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99EABF-8D2C-7ADF-9363-689F521B9C6C}"/>
              </a:ext>
            </a:extLst>
          </p:cNvPr>
          <p:cNvSpPr txBox="1">
            <a:spLocks/>
          </p:cNvSpPr>
          <p:nvPr/>
        </p:nvSpPr>
        <p:spPr>
          <a:xfrm>
            <a:off x="626906" y="3074706"/>
            <a:ext cx="6263221" cy="959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6684 records</a:t>
            </a:r>
          </a:p>
          <a:p>
            <a:r>
              <a:rPr lang="en-US" sz="1800" dirty="0"/>
              <a:t>15 columns </a:t>
            </a:r>
          </a:p>
          <a:p>
            <a:r>
              <a:rPr lang="en-US" sz="1800" dirty="0"/>
              <a:t>Data type: int</a:t>
            </a:r>
          </a:p>
          <a:p>
            <a:r>
              <a:rPr lang="en-US" sz="1800" dirty="0"/>
              <a:t>No missing values</a:t>
            </a:r>
          </a:p>
          <a:p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AB44CA-F106-190B-6C59-15591992F5BA}"/>
              </a:ext>
            </a:extLst>
          </p:cNvPr>
          <p:cNvSpPr txBox="1">
            <a:spLocks/>
          </p:cNvSpPr>
          <p:nvPr/>
        </p:nvSpPr>
        <p:spPr>
          <a:xfrm>
            <a:off x="744708" y="4513377"/>
            <a:ext cx="6263221" cy="959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60842 records</a:t>
            </a:r>
          </a:p>
          <a:p>
            <a:r>
              <a:rPr lang="en-US" sz="1800" dirty="0"/>
              <a:t>6 columns</a:t>
            </a:r>
          </a:p>
          <a:p>
            <a:r>
              <a:rPr lang="en-US" sz="1800" dirty="0"/>
              <a:t>Data type: int</a:t>
            </a:r>
          </a:p>
          <a:p>
            <a:r>
              <a:rPr lang="en-US" sz="1800" dirty="0"/>
              <a:t>No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94454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2544F-F89C-A2D5-1BC9-A9A62BAEC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B0B1-CFED-E0CA-50A1-BB3A9475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Data Preprocessing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A25F-AD0F-BF37-C988-D58EBE0F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6" y="1800970"/>
            <a:ext cx="8591384" cy="27233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C92D"/>
                </a:solidFill>
                <a:latin typeface="Franklin Gothic Medium" panose="020B0603020102020204" pitchFamily="34" charset="0"/>
              </a:rPr>
              <a:t>Summary of Data Preparation</a:t>
            </a:r>
            <a:endParaRPr lang="en-US" sz="4300" b="1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 final dataset has balanced categorical distributions.</a:t>
            </a:r>
          </a:p>
          <a:p>
            <a:endParaRPr lang="en-US" sz="2200" dirty="0"/>
          </a:p>
          <a:p>
            <a:r>
              <a:rPr lang="en-US" sz="2200" dirty="0"/>
              <a:t>Data cleaned, missing values addressed, categorical variables encoded, such as gender and job category variables.</a:t>
            </a:r>
          </a:p>
          <a:p>
            <a:endParaRPr lang="en-US" sz="2200" dirty="0"/>
          </a:p>
          <a:p>
            <a:r>
              <a:rPr lang="en-US" sz="2200" dirty="0"/>
              <a:t>Final dataset missing values handled, data standardized, and ready for bias analysis.</a:t>
            </a:r>
            <a:endParaRPr lang="en-US" sz="17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9A9E6F-A4C6-70F8-6C1A-D3A8CCE29809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</p:spTree>
    <p:extLst>
      <p:ext uri="{BB962C8B-B14F-4D97-AF65-F5344CB8AC3E}">
        <p14:creationId xmlns:p14="http://schemas.microsoft.com/office/powerpoint/2010/main" val="333562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C41C8-5CA9-1E48-955E-B8F87C072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1251-2B9F-B559-3F9E-0C1AA816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21" y="557867"/>
            <a:ext cx="8229600" cy="583635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Methods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47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4B073-DF53-751C-F4BF-6DDAC3B26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A892-D300-3F20-CCE2-6FD2DA73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796" y="274637"/>
            <a:ext cx="6496216" cy="464833"/>
          </a:xfrm>
        </p:spPr>
        <p:txBody>
          <a:bodyPr>
            <a:noAutofit/>
          </a:bodyPr>
          <a:lstStyle/>
          <a:p>
            <a:r>
              <a:rPr lang="en-US" sz="3200" dirty="0"/>
              <a:t>Statistical 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1804F-21E7-F1B6-4707-A6EBD3AA2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39" y="1544092"/>
            <a:ext cx="8368748" cy="167379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Descriptive Statistics</a:t>
            </a:r>
          </a:p>
          <a:p>
            <a:r>
              <a:rPr lang="en-US" sz="1800" dirty="0"/>
              <a:t>Correlation Analysis</a:t>
            </a:r>
          </a:p>
          <a:p>
            <a:r>
              <a:rPr lang="en-US" sz="1800" dirty="0"/>
              <a:t>T-Test</a:t>
            </a:r>
          </a:p>
          <a:p>
            <a:r>
              <a:rPr lang="en-US" sz="1800" dirty="0"/>
              <a:t>Chi-Square</a:t>
            </a:r>
          </a:p>
          <a:p>
            <a:r>
              <a:rPr lang="en-US" sz="1800" dirty="0"/>
              <a:t>ANOVA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BB322-51C8-E038-4480-17F41A26B881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077B86-DF0D-E40D-FE9A-4B43E5429FC1}"/>
              </a:ext>
            </a:extLst>
          </p:cNvPr>
          <p:cNvSpPr txBox="1">
            <a:spLocks/>
          </p:cNvSpPr>
          <p:nvPr/>
        </p:nvSpPr>
        <p:spPr>
          <a:xfrm>
            <a:off x="457200" y="937419"/>
            <a:ext cx="6496216" cy="4648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FFC000"/>
                </a:solidFill>
              </a:rPr>
              <a:t>Bias in Data Analysis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DF8787-4C0A-D5DD-10D9-493F0C3F116E}"/>
              </a:ext>
            </a:extLst>
          </p:cNvPr>
          <p:cNvSpPr txBox="1">
            <a:spLocks/>
          </p:cNvSpPr>
          <p:nvPr/>
        </p:nvSpPr>
        <p:spPr>
          <a:xfrm>
            <a:off x="503339" y="4091782"/>
            <a:ext cx="8368748" cy="1338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Ordinary Least Squares</a:t>
            </a:r>
          </a:p>
          <a:p>
            <a:r>
              <a:rPr lang="en-US" sz="1800" dirty="0"/>
              <a:t>Logistic Regression</a:t>
            </a:r>
          </a:p>
          <a:p>
            <a:r>
              <a:rPr lang="en-US" sz="1800" dirty="0"/>
              <a:t>Ordinal Logistic Regression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E3FC83-86DA-78DA-00D5-A0571EEC5301}"/>
              </a:ext>
            </a:extLst>
          </p:cNvPr>
          <p:cNvSpPr txBox="1">
            <a:spLocks/>
          </p:cNvSpPr>
          <p:nvPr/>
        </p:nvSpPr>
        <p:spPr>
          <a:xfrm>
            <a:off x="503339" y="3422420"/>
            <a:ext cx="6496216" cy="4648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FFC92D"/>
                </a:solidFill>
              </a:rPr>
              <a:t>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15124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49359-4A32-F3A6-3AEF-64C8F345C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6BF0-B6FD-24D9-96C5-56ACB0E40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796" y="274637"/>
            <a:ext cx="6496216" cy="464833"/>
          </a:xfrm>
        </p:spPr>
        <p:txBody>
          <a:bodyPr>
            <a:noAutofit/>
          </a:bodyPr>
          <a:lstStyle/>
          <a:p>
            <a:r>
              <a:rPr lang="en-US" sz="32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733A0-56D8-DA75-630E-F0D2AA863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24" y="2161685"/>
            <a:ext cx="4208137" cy="3582100"/>
          </a:xfrm>
        </p:spPr>
        <p:txBody>
          <a:bodyPr>
            <a:normAutofit fontScale="92500"/>
          </a:bodyPr>
          <a:lstStyle/>
          <a:p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Future research will focus on the practical effects of fairness optimization. Three types of fairness optimization methods research program:</a:t>
            </a:r>
          </a:p>
          <a:p>
            <a:endParaRPr lang="en-US" altLang="zh-CN" sz="1100" dirty="0"/>
          </a:p>
          <a:p>
            <a:pPr marL="0" indent="0">
              <a:buNone/>
            </a:pPr>
            <a:r>
              <a:rPr lang="en-US" altLang="zh-CN" sz="1400" b="1" dirty="0"/>
              <a:t>Data Preprocessing</a:t>
            </a:r>
          </a:p>
          <a:p>
            <a:pPr marL="0" indent="0">
              <a:buNone/>
            </a:pPr>
            <a:endParaRPr lang="en-US" altLang="zh-CN" sz="1100" dirty="0"/>
          </a:p>
          <a:p>
            <a:r>
              <a:rPr lang="en-US" altLang="zh-CN" sz="1100" dirty="0"/>
              <a:t>Reweighting </a:t>
            </a:r>
          </a:p>
          <a:p>
            <a:r>
              <a:rPr lang="en-US" altLang="zh-CN" sz="1100" dirty="0"/>
              <a:t>Feature De-biasing</a:t>
            </a:r>
          </a:p>
          <a:p>
            <a:endParaRPr lang="en-US" altLang="zh-CN" sz="1100" dirty="0"/>
          </a:p>
          <a:p>
            <a:pPr marL="0" indent="0">
              <a:buNone/>
            </a:pPr>
            <a:r>
              <a:rPr lang="en-US" altLang="zh-CN" sz="1400" b="1" dirty="0"/>
              <a:t>In – Processing </a:t>
            </a:r>
          </a:p>
          <a:p>
            <a:pPr marL="0" indent="0">
              <a:buNone/>
            </a:pPr>
            <a:endParaRPr lang="en-US" altLang="zh-CN" sz="1100" dirty="0"/>
          </a:p>
          <a:p>
            <a:r>
              <a:rPr lang="en-US" altLang="zh-CN" sz="1100" dirty="0"/>
              <a:t>Fairness Regularization</a:t>
            </a:r>
          </a:p>
          <a:p>
            <a:r>
              <a:rPr lang="en-US" sz="1100" dirty="0"/>
              <a:t>Equalized Odds </a:t>
            </a:r>
            <a:r>
              <a:rPr lang="en-US" sz="1100" dirty="0" err="1"/>
              <a:t>Contraints</a:t>
            </a:r>
            <a:endParaRPr lang="en-US" altLang="zh-CN" sz="1100" dirty="0"/>
          </a:p>
          <a:p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Post- Processing</a:t>
            </a:r>
          </a:p>
          <a:p>
            <a:endParaRPr lang="en-US" sz="1100" dirty="0"/>
          </a:p>
          <a:p>
            <a:r>
              <a:rPr lang="en-US" sz="1100" dirty="0"/>
              <a:t>Output Calibration</a:t>
            </a:r>
          </a:p>
          <a:p>
            <a:r>
              <a:rPr lang="en-US" sz="1100" dirty="0"/>
              <a:t>Result Re-ranking</a:t>
            </a:r>
            <a:endParaRPr lang="en-US" altLang="zh-CN" sz="11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24C070-88E9-E2AE-68CE-99F2F852CB28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660B86-7B5F-5036-A944-B158BCF34F6E}"/>
              </a:ext>
            </a:extLst>
          </p:cNvPr>
          <p:cNvSpPr txBox="1">
            <a:spLocks/>
          </p:cNvSpPr>
          <p:nvPr/>
        </p:nvSpPr>
        <p:spPr>
          <a:xfrm>
            <a:off x="604347" y="953310"/>
            <a:ext cx="6496216" cy="4648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FFC000"/>
                </a:solidFill>
              </a:rPr>
              <a:t>Fairness- Aware Modeling(Future Research)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E626EC-06F0-6EB8-D05C-28392EBB0C83}"/>
              </a:ext>
            </a:extLst>
          </p:cNvPr>
          <p:cNvSpPr txBox="1">
            <a:spLocks/>
          </p:cNvSpPr>
          <p:nvPr/>
        </p:nvSpPr>
        <p:spPr>
          <a:xfrm>
            <a:off x="604347" y="2218887"/>
            <a:ext cx="4035105" cy="3251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/>
          </a:p>
          <a:p>
            <a:pPr marL="0" indent="0">
              <a:buFont typeface="Arial"/>
              <a:buNone/>
            </a:pPr>
            <a:r>
              <a:rPr lang="en-US" altLang="zh-CN" sz="1600" dirty="0"/>
              <a:t>Future research will focus on the fairness evaluation.</a:t>
            </a:r>
          </a:p>
          <a:p>
            <a:endParaRPr lang="en-US" altLang="zh-CN" sz="2000" dirty="0"/>
          </a:p>
          <a:p>
            <a:pPr marL="0" indent="0">
              <a:buFont typeface="Arial"/>
              <a:buNone/>
            </a:pPr>
            <a:r>
              <a:rPr lang="en-US" altLang="zh-CN" sz="1600" b="1" dirty="0"/>
              <a:t>Data level</a:t>
            </a:r>
          </a:p>
          <a:p>
            <a:pPr marL="0" indent="0">
              <a:buFont typeface="Arial"/>
              <a:buNone/>
            </a:pPr>
            <a:endParaRPr lang="en-US" altLang="zh-CN" sz="2000" dirty="0"/>
          </a:p>
          <a:p>
            <a:r>
              <a:rPr lang="en-US" altLang="zh-CN" sz="1400" dirty="0"/>
              <a:t>Disparate Impact</a:t>
            </a:r>
          </a:p>
          <a:p>
            <a:r>
              <a:rPr lang="en-US" altLang="zh-CN" sz="1400" dirty="0"/>
              <a:t>Kolmogorov- Smirnov (KS) Test</a:t>
            </a:r>
          </a:p>
          <a:p>
            <a:endParaRPr lang="en-US" altLang="zh-CN" sz="2000" dirty="0"/>
          </a:p>
          <a:p>
            <a:pPr marL="0" indent="0">
              <a:buFont typeface="Arial"/>
              <a:buNone/>
            </a:pPr>
            <a:r>
              <a:rPr lang="en-US" altLang="zh-CN" sz="1600" b="1" dirty="0"/>
              <a:t>Model level</a:t>
            </a:r>
          </a:p>
          <a:p>
            <a:pPr marL="0" indent="0">
              <a:buFont typeface="Arial"/>
              <a:buNone/>
            </a:pPr>
            <a:endParaRPr lang="en-US" altLang="zh-CN" sz="2000" dirty="0"/>
          </a:p>
          <a:p>
            <a:r>
              <a:rPr lang="en-US" sz="1500" dirty="0"/>
              <a:t>Equal Opportunity </a:t>
            </a:r>
          </a:p>
          <a:p>
            <a:r>
              <a:rPr lang="en-US" sz="1500" dirty="0"/>
              <a:t>Equalized Odds</a:t>
            </a:r>
            <a:endParaRPr lang="en-US" altLang="zh-CN" sz="1500" dirty="0"/>
          </a:p>
          <a:p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7AEC25-CC38-9E13-68BA-988B45303394}"/>
              </a:ext>
            </a:extLst>
          </p:cNvPr>
          <p:cNvSpPr txBox="1">
            <a:spLocks/>
          </p:cNvSpPr>
          <p:nvPr/>
        </p:nvSpPr>
        <p:spPr>
          <a:xfrm>
            <a:off x="604347" y="1634404"/>
            <a:ext cx="2733411" cy="464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FFC000"/>
                </a:solidFill>
              </a:rPr>
              <a:t>Fairness Metrics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2FA612-70F5-D22E-74A9-5D9699436C9C}"/>
              </a:ext>
            </a:extLst>
          </p:cNvPr>
          <p:cNvSpPr txBox="1">
            <a:spLocks/>
          </p:cNvSpPr>
          <p:nvPr/>
        </p:nvSpPr>
        <p:spPr>
          <a:xfrm>
            <a:off x="4935863" y="1617302"/>
            <a:ext cx="3169640" cy="4648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FFC000"/>
                </a:solidFill>
              </a:rPr>
              <a:t>Fairness Optimization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1338301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B07D7-E5D1-E560-EEB7-AF0BCC3B3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A906-B4C3-4A9D-40E9-CCB998AD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1365"/>
            <a:ext cx="8229600" cy="583635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Key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Findings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6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5C399-8EC8-3C8D-B448-2F40444A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075E-1F63-D79E-5AFF-35A6C9D83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8660" y="5173663"/>
            <a:ext cx="7533860" cy="168507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0DF8C-B957-3C23-5F47-B2E3AF5816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03140" y="1893117"/>
            <a:ext cx="6339524" cy="31832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800" dirty="0">
              <a:latin typeface="Franklin Gothic Book" panose="020B0503020102020204" pitchFamily="34" charset="0"/>
              <a:ea typeface="Calibri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Franklin Gothic Book"/>
                <a:cs typeface="Times New Roman"/>
              </a:rPr>
              <a:t>Hairu Fan, </a:t>
            </a:r>
            <a:r>
              <a:rPr lang="en-US" sz="2000">
                <a:latin typeface="Franklin Gothic Book"/>
                <a:cs typeface="Times New Roman"/>
              </a:rPr>
              <a:t>Ph.D. student,</a:t>
            </a:r>
            <a:r>
              <a:rPr lang="en-US" sz="2000" dirty="0">
                <a:latin typeface="Franklin Gothic Book"/>
                <a:cs typeface="Times New Roman"/>
              </a:rPr>
              <a:t> Department of Statistics, Actuarial and Data Sciences, Central Michigan University</a:t>
            </a:r>
          </a:p>
          <a:p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Double Major: Applied Statistics &amp; Business Information Systems</a:t>
            </a:r>
          </a:p>
          <a:p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Email: fan2h@cmich.edu</a:t>
            </a:r>
          </a:p>
          <a:p>
            <a:endParaRPr lang="en-US" sz="2800" dirty="0">
              <a:latin typeface="Franklin Gothic Book" panose="020B0503020102020204" pitchFamily="34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27E8B-EB0A-4226-C45D-5C7BD0FB7E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05" t="18406" r="16438" b="25797"/>
          <a:stretch/>
        </p:blipFill>
        <p:spPr>
          <a:xfrm>
            <a:off x="613765" y="2438952"/>
            <a:ext cx="1652357" cy="1981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BF0C1-85CE-34AB-60F7-8B2E4A675322}"/>
              </a:ext>
            </a:extLst>
          </p:cNvPr>
          <p:cNvSpPr txBox="1"/>
          <p:nvPr/>
        </p:nvSpPr>
        <p:spPr>
          <a:xfrm>
            <a:off x="614140" y="810931"/>
            <a:ext cx="3128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latin typeface="Franklin Gothic Book" panose="020B0503020102020204" pitchFamily="34" charset="0"/>
                <a:cs typeface="Times New Roman" panose="02020603050405020304" pitchFamily="18" charset="0"/>
              </a:rPr>
              <a:t>Presenter</a:t>
            </a:r>
            <a:endParaRPr lang="en-US" sz="360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974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3C54A-8462-45B5-6CA7-695382517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28CD-7471-F521-0453-D8F7E799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B8D6-48EF-B7D1-CB8E-7F4D503A6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13" y="1391749"/>
            <a:ext cx="2395352" cy="15063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 err="1"/>
              <a:t>Adult_Inc</a:t>
            </a:r>
            <a:r>
              <a:rPr lang="en-US" sz="1200" dirty="0"/>
              <a:t>: </a:t>
            </a:r>
          </a:p>
          <a:p>
            <a:r>
              <a:rPr lang="en-US" sz="1200" dirty="0"/>
              <a:t>Education appears to be a major factor influencing income, so salary models should account for it. </a:t>
            </a:r>
          </a:p>
          <a:p>
            <a:r>
              <a:rPr lang="en-US" sz="1200" dirty="0"/>
              <a:t>Gender does not show a strong direct effect, but further analysis is needed.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5AA9E9-1E26-D897-421A-15B766BE1468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2E6AB9-4232-3194-183B-89005342477A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Correlation Analysis</a:t>
            </a:r>
          </a:p>
          <a:p>
            <a:pPr algn="l"/>
            <a:endParaRPr lang="en-US" sz="1800" dirty="0">
              <a:solidFill>
                <a:srgbClr val="FFC000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60D96C3-C505-3F07-AD18-CB6482317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1" y="2950005"/>
            <a:ext cx="8117284" cy="264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3696C0-5A7C-8971-FCFE-49F2C0D8B000}"/>
              </a:ext>
            </a:extLst>
          </p:cNvPr>
          <p:cNvSpPr txBox="1">
            <a:spLocks/>
          </p:cNvSpPr>
          <p:nvPr/>
        </p:nvSpPr>
        <p:spPr>
          <a:xfrm>
            <a:off x="3463399" y="1391749"/>
            <a:ext cx="2460431" cy="1506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err="1"/>
              <a:t>Job_Salary</a:t>
            </a:r>
            <a:r>
              <a:rPr lang="en-US" sz="1200" dirty="0"/>
              <a:t>: </a:t>
            </a:r>
          </a:p>
          <a:p>
            <a:r>
              <a:rPr lang="en-US" sz="1200" dirty="0"/>
              <a:t>Experience is a stronger predictor of salary than education.</a:t>
            </a:r>
          </a:p>
          <a:p>
            <a:r>
              <a:rPr lang="en-US" sz="1200" dirty="0"/>
              <a:t>Job category has a significant influence on salary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751128-A3BD-D9CB-D947-1EEA1E0CAB4E}"/>
              </a:ext>
            </a:extLst>
          </p:cNvPr>
          <p:cNvSpPr txBox="1">
            <a:spLocks/>
          </p:cNvSpPr>
          <p:nvPr/>
        </p:nvSpPr>
        <p:spPr>
          <a:xfrm>
            <a:off x="6416664" y="1391749"/>
            <a:ext cx="2395352" cy="1506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/>
              <a:t>COMPAS: </a:t>
            </a:r>
          </a:p>
          <a:p>
            <a:r>
              <a:rPr lang="en-US" sz="1200" dirty="0"/>
              <a:t>Potential bias in hiring scores against older candidates.</a:t>
            </a:r>
          </a:p>
          <a:p>
            <a:r>
              <a:rPr lang="en-US" sz="1200" dirty="0"/>
              <a:t>Hiring fit is heavily influenced by risk level.</a:t>
            </a:r>
          </a:p>
        </p:txBody>
      </p:sp>
    </p:spTree>
    <p:extLst>
      <p:ext uri="{BB962C8B-B14F-4D97-AF65-F5344CB8AC3E}">
        <p14:creationId xmlns:p14="http://schemas.microsoft.com/office/powerpoint/2010/main" val="21048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CED71-3953-AAD9-6B05-76288A83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ADE7-1797-BF25-1313-D5754AB9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8E99-4907-E9EB-A9EE-8F97FCE13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20" y="1762397"/>
            <a:ext cx="8736839" cy="770764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 err="1"/>
              <a:t>Adult_Income</a:t>
            </a:r>
            <a:r>
              <a:rPr lang="en-US" sz="1200" b="1" dirty="0"/>
              <a:t> dataset</a:t>
            </a:r>
            <a:r>
              <a:rPr lang="en-US" sz="1200" dirty="0"/>
              <a:t>: Operations &amp; Administration (Ops) is the most common job category, followed by Marketing &amp; Advertising (Mktg) and Tech &amp; Engineering (Tech).</a:t>
            </a:r>
          </a:p>
          <a:p>
            <a:pPr marL="0" indent="0">
              <a:buNone/>
            </a:pPr>
            <a:r>
              <a:rPr lang="en-US" sz="1200" b="1" dirty="0" err="1"/>
              <a:t>Job_Salary</a:t>
            </a:r>
            <a:r>
              <a:rPr lang="en-US" sz="1200" b="1" dirty="0"/>
              <a:t> dataset</a:t>
            </a:r>
            <a:r>
              <a:rPr lang="en-US" sz="1200" dirty="0"/>
              <a:t>: Tech is the most common category, followed by Data &amp; Analytics (Data) and Mktg.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EF5186-6C0A-7A97-C5A7-EA05DA9BC9FC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917B7C-FEEE-4EC8-6CEC-4394F090F215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702B6B-B849-EF45-6998-F2D8E59D9F6E}"/>
              </a:ext>
            </a:extLst>
          </p:cNvPr>
          <p:cNvSpPr txBox="1">
            <a:spLocks/>
          </p:cNvSpPr>
          <p:nvPr/>
        </p:nvSpPr>
        <p:spPr>
          <a:xfrm>
            <a:off x="377504" y="134135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Job Category Distribution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026" name="Picture 2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1518603E-844B-498D-E3CA-E57CD69D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" y="2599743"/>
            <a:ext cx="8545658" cy="31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690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920FD-19D5-C4F8-FEB2-9CEC946F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E160-6088-8394-D44E-5DB433ED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823EC-7251-1EB6-699F-1F66035A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04" y="1795346"/>
            <a:ext cx="8984609" cy="743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 err="1"/>
              <a:t>Adult_Income</a:t>
            </a:r>
            <a:r>
              <a:rPr lang="en-US" sz="1200" b="1" dirty="0"/>
              <a:t> &amp; COMPAS dataset</a:t>
            </a:r>
            <a:r>
              <a:rPr lang="en-US" sz="1200" dirty="0"/>
              <a:t>: The gender (0=Male, 1=Female) ratio is more unbalanced (higher for males).</a:t>
            </a:r>
          </a:p>
          <a:p>
            <a:pPr marL="0" indent="0">
              <a:buNone/>
            </a:pPr>
            <a:r>
              <a:rPr lang="en-US" sz="1200" b="1" dirty="0" err="1"/>
              <a:t>Job_Salary</a:t>
            </a:r>
            <a:r>
              <a:rPr lang="en-US" sz="1200" b="1" dirty="0"/>
              <a:t> dataset</a:t>
            </a:r>
            <a:r>
              <a:rPr lang="en-US" sz="1200" dirty="0"/>
              <a:t>:  The gender ratio is relatively balanced.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C661A-E31A-8C18-0762-77909D5AED06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AE1283-EB2C-B911-00CF-91BB9084EACF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B7E618-2F7B-9F12-90AE-80307FF7F977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Gender Distribution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7170" name="Picture 2" descr="A graph showing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38D5030-ACD5-65CF-2255-5212171E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1" y="2608037"/>
            <a:ext cx="7563170" cy="207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D91C0-88D2-71B8-62F7-DD9C0DF4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318D-DE96-210E-58F5-E69FC22D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5324-F2CE-A097-F4C8-425119D0F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04" y="1743885"/>
            <a:ext cx="8984609" cy="743724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 err="1"/>
              <a:t>Job_Salary</a:t>
            </a:r>
            <a:r>
              <a:rPr lang="en-US" sz="1200" b="1" dirty="0"/>
              <a:t> dataset</a:t>
            </a:r>
            <a:r>
              <a:rPr lang="en-US" sz="1200" dirty="0"/>
              <a:t>: Right-skewed (positively skewed) distribution.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2B7706-1B50-9715-20B9-8DBB312DA291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408A87-F4ED-BAEA-AA1B-BF14D9A41B30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89A096-0278-A88B-0CEB-02D6890D628D}"/>
              </a:ext>
            </a:extLst>
          </p:cNvPr>
          <p:cNvSpPr txBox="1">
            <a:spLocks/>
          </p:cNvSpPr>
          <p:nvPr/>
        </p:nvSpPr>
        <p:spPr>
          <a:xfrm>
            <a:off x="377504" y="134135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Year of Experience Distribution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C585C75-C45D-5F1E-7CFC-F27AAE5D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3" y="2264416"/>
            <a:ext cx="5407142" cy="29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270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A2AE7-4A0D-43E0-75F7-980B5D5CC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79EA-CDAA-C4B0-CB0D-79A45B6C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88AC0-2C3B-9A33-FA0F-1C693040A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04" y="1743885"/>
            <a:ext cx="8984609" cy="743724"/>
          </a:xfrm>
        </p:spPr>
        <p:txBody>
          <a:bodyPr/>
          <a:lstStyle/>
          <a:p>
            <a:pPr marL="0" indent="0">
              <a:buNone/>
            </a:pPr>
            <a:r>
              <a:rPr lang="en-US" sz="1200" b="1" dirty="0" err="1"/>
              <a:t>Job_Salary</a:t>
            </a:r>
            <a:r>
              <a:rPr lang="en-US" sz="1200" b="1" dirty="0"/>
              <a:t> dataset</a:t>
            </a:r>
            <a:r>
              <a:rPr lang="en-US" sz="1200" dirty="0"/>
              <a:t>: Relatively scattered, with multiple peaks and large differences in salary levels.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9D849E-C2DE-ACD0-F19A-3B208212F37B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D2AF85-8DD2-212D-BBFD-1986B2EAB79E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3D4350-EAC2-D203-E9D3-75556A19408A}"/>
              </a:ext>
            </a:extLst>
          </p:cNvPr>
          <p:cNvSpPr txBox="1">
            <a:spLocks/>
          </p:cNvSpPr>
          <p:nvPr/>
        </p:nvSpPr>
        <p:spPr>
          <a:xfrm>
            <a:off x="377504" y="134135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Salary Distribution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2050" name="Picture 2" descr="A graph of salary distribution&#10;&#10;Description automatically generated">
            <a:extLst>
              <a:ext uri="{FF2B5EF4-FFF2-40B4-BE49-F238E27FC236}">
                <a16:creationId xmlns:a16="http://schemas.microsoft.com/office/drawing/2014/main" id="{D6F7446B-7EBD-3C4D-E126-189F05D4D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4" y="2276424"/>
            <a:ext cx="5569075" cy="307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3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6C3B-B931-CFA5-D975-35E72B4EA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A08E-F448-CA64-CECD-BC385F20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348F-C312-DE55-F2FF-3CA459F55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59" y="1660291"/>
            <a:ext cx="8984609" cy="1183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 err="1"/>
              <a:t>Adult_Income</a:t>
            </a:r>
            <a:r>
              <a:rPr lang="en-US" sz="1200" b="1" dirty="0"/>
              <a:t> dataset</a:t>
            </a:r>
            <a:r>
              <a:rPr lang="en-US" sz="1200" dirty="0"/>
              <a:t>:  The educational background is mainly high school (HS) and bachelor's degree (BS). </a:t>
            </a:r>
          </a:p>
          <a:p>
            <a:pPr marL="0" indent="0">
              <a:buNone/>
            </a:pPr>
            <a:r>
              <a:rPr lang="en-US" sz="1200" b="1" dirty="0" err="1"/>
              <a:t>Job_Salary</a:t>
            </a:r>
            <a:r>
              <a:rPr lang="en-US" sz="1200" b="1" dirty="0"/>
              <a:t> dataset</a:t>
            </a:r>
            <a:r>
              <a:rPr lang="en-US" sz="1200" dirty="0"/>
              <a:t>: </a:t>
            </a:r>
          </a:p>
          <a:p>
            <a:pPr marL="0" indent="0">
              <a:buNone/>
            </a:pPr>
            <a:r>
              <a:rPr lang="en-US" sz="1200" dirty="0"/>
              <a:t>BS is the largest, while the proportion of master's degree (MS) and doctorate (PhD) is relatively high.</a:t>
            </a:r>
          </a:p>
          <a:p>
            <a:pPr marL="0" indent="0">
              <a:buFont typeface="Arial"/>
              <a:buNone/>
            </a:pPr>
            <a:r>
              <a:rPr lang="en-US" sz="1200" dirty="0"/>
              <a:t>F-statistic &gt; 1,000 → Large F-value, indicating strong between-group variance.</a:t>
            </a:r>
          </a:p>
          <a:p>
            <a:pPr marL="0" indent="0">
              <a:buFont typeface="Arial"/>
              <a:buNone/>
            </a:pPr>
            <a:r>
              <a:rPr lang="en-US" sz="1200" dirty="0"/>
              <a:t>p-value &lt; 0.01, education level significantly affects salary.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8DFC7D-365C-6FCF-0A97-03A04BC8A5C1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20B3DE-0CE5-006D-2193-D951A6484AB7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Analysis/ </a:t>
            </a:r>
            <a:r>
              <a:rPr lang="en-US" altLang="zh-CN" sz="1800" dirty="0">
                <a:solidFill>
                  <a:srgbClr val="FFC000"/>
                </a:solidFill>
              </a:rPr>
              <a:t>ANOVA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783569-C9E2-A59C-AE1F-1BA7563A88B9}"/>
              </a:ext>
            </a:extLst>
          </p:cNvPr>
          <p:cNvSpPr txBox="1">
            <a:spLocks/>
          </p:cNvSpPr>
          <p:nvPr/>
        </p:nvSpPr>
        <p:spPr>
          <a:xfrm>
            <a:off x="377504" y="12577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Education Level Distribution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3076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B1FD03D-A780-7A4E-E0A2-C888421A7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51" y="3053111"/>
            <a:ext cx="7304185" cy="27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92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4C01A-A535-2AA3-F445-09AE7EF06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82BE-0EA4-D79C-F958-D76CA51D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8D710-502A-6929-F73B-B4A9FB72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04" y="1795345"/>
            <a:ext cx="8395793" cy="1029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 err="1"/>
              <a:t>Adult_Income</a:t>
            </a:r>
            <a:r>
              <a:rPr lang="en-US" sz="1200" b="1" dirty="0"/>
              <a:t> dataset</a:t>
            </a:r>
            <a:r>
              <a:rPr lang="en-US" sz="1200" dirty="0"/>
              <a:t>:  Male (0) dominate all education levels, especially at lower levels. Few individuals, regardless of gender, have the highest education levels (PhD).</a:t>
            </a:r>
          </a:p>
          <a:p>
            <a:pPr marL="0" indent="0">
              <a:buNone/>
            </a:pPr>
            <a:r>
              <a:rPr lang="en-US" sz="1200" b="1" dirty="0" err="1"/>
              <a:t>Job_Salary</a:t>
            </a:r>
            <a:r>
              <a:rPr lang="en-US" sz="1200" b="1" dirty="0"/>
              <a:t> dataset</a:t>
            </a:r>
            <a:r>
              <a:rPr lang="en-US" sz="1200" dirty="0"/>
              <a:t>: Female have higher representation in BS and MS In contrast to </a:t>
            </a:r>
            <a:r>
              <a:rPr lang="en-US" sz="1200" dirty="0" err="1"/>
              <a:t>Adult_Inc</a:t>
            </a:r>
            <a:r>
              <a:rPr lang="en-US" sz="1200" dirty="0"/>
              <a:t>, the gender gap in Master’s and PhD degrees is smaller, possibly due to dataset selection.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8326D2-BEF3-4AA5-DC74-6796008B3186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FA5B4B-6B16-8CBC-A69E-DFC1F3605014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520E7-A248-B343-7045-3555E3AEB030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Education Distribution by Gender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9218" name="Picture 2" descr="A graph of 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B240085B-4758-F0F5-049A-38A1810B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5" y="3022294"/>
            <a:ext cx="3467329" cy="26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F34060C-4F76-7FEE-B8D9-E79CFEA7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57" y="3080686"/>
            <a:ext cx="3820859" cy="25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328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55647-893E-3CF1-46AE-76D9A9255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3D383-55C8-CB02-BD31-EE605BB2B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AD6E-0F63-37D2-2781-57966477E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04" y="1795346"/>
            <a:ext cx="8984609" cy="743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 err="1"/>
              <a:t>Adult_Inc</a:t>
            </a:r>
            <a:r>
              <a:rPr lang="en-US" sz="1200" b="1" dirty="0"/>
              <a:t> &amp; </a:t>
            </a:r>
            <a:r>
              <a:rPr lang="en-US" altLang="zh-CN" sz="1200" b="1" dirty="0"/>
              <a:t>COMPAS </a:t>
            </a:r>
            <a:r>
              <a:rPr lang="en-US" sz="1200" b="1" dirty="0"/>
              <a:t>dataset </a:t>
            </a:r>
            <a:r>
              <a:rPr lang="en-US" sz="1200" dirty="0"/>
              <a:t>:  Similar age distributions. </a:t>
            </a:r>
          </a:p>
          <a:p>
            <a:pPr marL="0" indent="0">
              <a:buNone/>
            </a:pPr>
            <a:r>
              <a:rPr lang="en-US" sz="1200" b="1" dirty="0" err="1"/>
              <a:t>Job_Salary</a:t>
            </a:r>
            <a:r>
              <a:rPr lang="en-US" sz="1200" b="1" dirty="0"/>
              <a:t> dataset</a:t>
            </a:r>
            <a:r>
              <a:rPr lang="en-US" sz="1200" dirty="0"/>
              <a:t>: younger workforce with some outlier.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BE8E64-5AD2-125B-B84A-9F6360858203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E526D1-C355-A5BF-EBFD-F9A096D97B3A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123585-DFBD-ECD8-983C-AA709E409D1C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Age Distribution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9553CEF-ADC0-02E2-B52B-F9BAAFCB2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7" y="2993910"/>
            <a:ext cx="2585980" cy="157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E9031874-E831-BD34-0D61-12BCF065F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691" y="2993911"/>
            <a:ext cx="2512382" cy="157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F4A850BE-4BE5-74E3-5688-E65E3CC79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82" y="3009694"/>
            <a:ext cx="2487253" cy="156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990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D1D0-CECE-9CCC-4D36-921ECBCD8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D240-0FD3-BE35-12C5-76B8F8954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E5AF9-AEAB-2384-26E6-82A42B6BA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178" y="1520766"/>
            <a:ext cx="4507264" cy="42201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FFC92D"/>
                </a:solidFill>
                <a:highlight>
                  <a:srgbClr val="6A0032"/>
                </a:highlight>
              </a:rPr>
              <a:t>1. Gender Pay Gap Varies by Job Category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Tech, Data, </a:t>
            </a:r>
            <a:r>
              <a:rPr lang="en-US" sz="1200" b="1" dirty="0" err="1"/>
              <a:t>Mgmt</a:t>
            </a:r>
            <a:r>
              <a:rPr lang="en-US" sz="1200" b="1" dirty="0"/>
              <a:t>, and Project &amp; Product Management (PM) :</a:t>
            </a:r>
          </a:p>
          <a:p>
            <a:pPr marL="0" indent="0">
              <a:buNone/>
            </a:pPr>
            <a:r>
              <a:rPr lang="en-US" sz="1200" dirty="0"/>
              <a:t>Female salaries closely match or exceed male salaries.</a:t>
            </a:r>
          </a:p>
          <a:p>
            <a:pPr marL="0" indent="0">
              <a:buNone/>
            </a:pPr>
            <a:r>
              <a:rPr lang="en-US" sz="1200" dirty="0"/>
              <a:t>PM is the only category where women earn more on average than men.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>
                <a:solidFill>
                  <a:srgbClr val="FFC92D"/>
                </a:solidFill>
                <a:highlight>
                  <a:srgbClr val="6A0032"/>
                </a:highlight>
              </a:rPr>
              <a:t> 2. Male Salaries Are More Dispersed, With Higher Peaks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Male have a wider salary distribution, more high-earning.</a:t>
            </a:r>
          </a:p>
          <a:p>
            <a:pPr marL="0" indent="0">
              <a:buNone/>
            </a:pPr>
            <a:r>
              <a:rPr lang="en-US" sz="1200" dirty="0"/>
              <a:t>Female salaries are more concentrated, fewer reach top salaries .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>
                <a:solidFill>
                  <a:srgbClr val="FFC92D"/>
                </a:solidFill>
                <a:highlight>
                  <a:srgbClr val="6A0032"/>
                </a:highlight>
              </a:rPr>
              <a:t> 3. Significant Male Salary Advantage in Certain Fields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Sales &amp; Business Development (Sales), Ops, and Supply Chain &amp; Logistics (Supply) :</a:t>
            </a:r>
          </a:p>
          <a:p>
            <a:pPr marL="0" indent="0">
              <a:buNone/>
            </a:pPr>
            <a:r>
              <a:rPr lang="en-US" sz="1200" dirty="0"/>
              <a:t>Male salaries are significantly higher than female salaries.</a:t>
            </a:r>
          </a:p>
          <a:p>
            <a:pPr marL="0" indent="0">
              <a:buNone/>
            </a:pPr>
            <a:r>
              <a:rPr lang="en-US" sz="1200" dirty="0"/>
              <a:t>This could indicate occupational segregation, where male dominate leadership roles.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>
                <a:solidFill>
                  <a:srgbClr val="FFC92D"/>
                </a:solidFill>
                <a:highlight>
                  <a:srgbClr val="6A0032"/>
                </a:highlight>
              </a:rPr>
              <a:t>4. Female Salary Advantage in Finance &amp; HR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Fin and HR :</a:t>
            </a:r>
          </a:p>
          <a:p>
            <a:pPr marL="0" indent="0">
              <a:buNone/>
            </a:pPr>
            <a:r>
              <a:rPr lang="en-US" sz="1200" dirty="0"/>
              <a:t>Female earn more on average than male.</a:t>
            </a:r>
          </a:p>
          <a:p>
            <a:pPr marL="0" indent="0">
              <a:buNone/>
            </a:pPr>
            <a:r>
              <a:rPr lang="en-US" sz="1200" dirty="0"/>
              <a:t>These fields tend to have higher female representation, which may contribute to this trend.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687DE8-97A8-5AC6-46F8-B16214BD6704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D811D8-F47C-1207-21A1-B1404E5FCF27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Analysis/T - Test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084CFB-D121-5799-5133-1F58D3AFCF63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Salary Distribution by Gender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8194" name="Picture 2" descr="A graph of a salary&#10;&#10;Description automatically generated with medium confidence">
            <a:extLst>
              <a:ext uri="{FF2B5EF4-FFF2-40B4-BE49-F238E27FC236}">
                <a16:creationId xmlns:a16="http://schemas.microsoft.com/office/drawing/2014/main" id="{14891ABE-E492-6B85-B14E-A8523659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9" y="1963857"/>
            <a:ext cx="3851233" cy="293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8805D9-ECC2-FEFA-5AD9-BD0EB2E04D9B}"/>
              </a:ext>
            </a:extLst>
          </p:cNvPr>
          <p:cNvSpPr txBox="1">
            <a:spLocks/>
          </p:cNvSpPr>
          <p:nvPr/>
        </p:nvSpPr>
        <p:spPr>
          <a:xfrm>
            <a:off x="1380184" y="5148266"/>
            <a:ext cx="2086314" cy="415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/>
              <a:t>T-Test (p-value &lt; 0.001)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5173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12013-BB46-FC07-17AC-537576527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DC776-93EC-E957-EB5A-0AFDEA15A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EE796-37F7-F13E-FA9B-F6C06EBF6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29" y="1786462"/>
            <a:ext cx="8366137" cy="12702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b="1" dirty="0" err="1"/>
              <a:t>Adult_Income</a:t>
            </a:r>
            <a:r>
              <a:rPr lang="en-US" sz="1200" b="1" dirty="0"/>
              <a:t> Dataset: </a:t>
            </a:r>
            <a:r>
              <a:rPr lang="en-US" sz="1200" dirty="0"/>
              <a:t>Human Resources(HR) has the highest proportion of females (~65%). Supply Chain &amp; Logistics (Supply) is male-dominated (~90% male).</a:t>
            </a:r>
          </a:p>
          <a:p>
            <a:pPr marL="0" indent="0">
              <a:buNone/>
            </a:pPr>
            <a:r>
              <a:rPr lang="en-US" sz="1200" b="1" dirty="0" err="1"/>
              <a:t>Job_Salary</a:t>
            </a:r>
            <a:r>
              <a:rPr lang="en-US" sz="1200" b="1" dirty="0"/>
              <a:t> Dataset</a:t>
            </a:r>
            <a:r>
              <a:rPr lang="en-US" sz="1200" dirty="0"/>
              <a:t>: The  gender distribution is more even.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Tech and Supply Are Strongly Male-Dominated</a:t>
            </a:r>
          </a:p>
          <a:p>
            <a:r>
              <a:rPr lang="en-US" sz="1200" dirty="0"/>
              <a:t>HR and Finance &amp; Accounting (Fin) Have More Female Representation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F4D273-8684-CA69-C49F-98591DE8CE1F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4E03A7-A142-5FA7-0C68-8036C682E42C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19D7BD-ABDB-5524-7DC3-3FFA47062061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Job Category by Gender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1266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487A4696-6C5E-5029-653D-DC2AC95FE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27" y="3255697"/>
            <a:ext cx="6570865" cy="244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80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D385-0042-4867-64D2-6598B1B1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8E63-F5A3-E399-649B-D55079A7A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387" y="1699162"/>
            <a:ext cx="8229600" cy="424179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Datasets &amp; Data 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Key Findings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Bias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C000"/>
                </a:solidFill>
                <a:latin typeface="Franklin Gothic Medium" panose="020B0603020102020204" pitchFamily="34" charset="0"/>
              </a:rPr>
              <a:t>Conclusion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4A6EF9-65F8-4633-78F8-E0B05537725E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</p:spTree>
    <p:extLst>
      <p:ext uri="{BB962C8B-B14F-4D97-AF65-F5344CB8AC3E}">
        <p14:creationId xmlns:p14="http://schemas.microsoft.com/office/powerpoint/2010/main" val="2764484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A124A-67E1-11F4-CD79-F03D037EA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1483-D7E4-1F16-0339-91E9AF2D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3F1BC-B914-20D0-8D8B-DBB306C83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1" y="1786462"/>
            <a:ext cx="8366137" cy="1270274"/>
          </a:xfrm>
        </p:spPr>
        <p:txBody>
          <a:bodyPr>
            <a:normAutofit/>
          </a:bodyPr>
          <a:lstStyle/>
          <a:p>
            <a:pPr marL="0" indent="0">
              <a:buFont typeface="Arial"/>
              <a:buNone/>
            </a:pPr>
            <a:r>
              <a:rPr lang="en-US" sz="1200" b="1" dirty="0" err="1"/>
              <a:t>Job_Salary</a:t>
            </a:r>
            <a:r>
              <a:rPr lang="en-US" sz="1200" b="1" dirty="0"/>
              <a:t> Dataset</a:t>
            </a:r>
            <a:r>
              <a:rPr lang="en-US" sz="1200" dirty="0"/>
              <a:t>:</a:t>
            </a:r>
          </a:p>
          <a:p>
            <a:pPr marL="0" indent="0">
              <a:buFont typeface="Arial"/>
              <a:buNone/>
            </a:pPr>
            <a:r>
              <a:rPr lang="en-US" sz="1200" dirty="0"/>
              <a:t>F-statistic &gt; 250 → Large F-value, at least one job category has a significantly different salary distribution</a:t>
            </a:r>
          </a:p>
          <a:p>
            <a:pPr marL="0" indent="0">
              <a:buFont typeface="Arial"/>
              <a:buNone/>
            </a:pPr>
            <a:r>
              <a:rPr lang="en-US" sz="1200" dirty="0"/>
              <a:t>p-value &lt; 0.01, job categories significantly impact salary levels.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697DD9-C64D-BFA3-76C5-BE52AB6FBFA2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395482-D14B-8252-C9EA-3B971FF60A0E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Analysis/ANOVA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0C67D4-BB6C-9418-31FF-6BCF0440B93C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Job Category by Gender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4863935-D391-AD53-64FC-C5B15E2B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0" y="2754454"/>
            <a:ext cx="6205482" cy="300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656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02347-DEA5-4FCD-FDCF-F97F0D8D0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DCFC-5FD5-D45C-5F6D-DA4AAA8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7BCA5-F7F1-2FDD-1C84-715F30D31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59" y="1660291"/>
            <a:ext cx="8984609" cy="1183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COMPAS dataset</a:t>
            </a:r>
            <a:r>
              <a:rPr lang="en-US" sz="1200" dirty="0"/>
              <a:t>:</a:t>
            </a:r>
          </a:p>
          <a:p>
            <a:pPr marL="0" indent="0">
              <a:buFont typeface="Arial"/>
              <a:buNone/>
            </a:pPr>
            <a:r>
              <a:rPr lang="en-US" sz="1200" dirty="0"/>
              <a:t>F-statistic &gt; 1,4000 → Large F-value, indicating strong between-group variance.</a:t>
            </a:r>
          </a:p>
          <a:p>
            <a:pPr marL="0" indent="0">
              <a:buFont typeface="Arial"/>
              <a:buNone/>
            </a:pPr>
            <a:r>
              <a:rPr lang="en-US" sz="1200" dirty="0"/>
              <a:t>p-value &lt; 0.01, hiring scores differ significantly across different risk levels.</a:t>
            </a:r>
          </a:p>
          <a:p>
            <a:pPr marL="0" indent="0">
              <a:buFont typeface="Arial"/>
              <a:buNone/>
            </a:pPr>
            <a:r>
              <a:rPr lang="en-US" sz="1200" dirty="0"/>
              <a:t>This suggests that higher-risk candidates may receive systematically lower hiring scores.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058642-05E9-3EC7-3943-DC0AB0A716BA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3CFE4D-4089-B08B-08C4-C6566322BCFA}"/>
              </a:ext>
            </a:extLst>
          </p:cNvPr>
          <p:cNvSpPr txBox="1">
            <a:spLocks/>
          </p:cNvSpPr>
          <p:nvPr/>
        </p:nvSpPr>
        <p:spPr>
          <a:xfrm>
            <a:off x="377504" y="8985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Analysis/ </a:t>
            </a:r>
            <a:r>
              <a:rPr lang="en-US" altLang="zh-CN" sz="1800" dirty="0">
                <a:solidFill>
                  <a:srgbClr val="FFC000"/>
                </a:solidFill>
              </a:rPr>
              <a:t>ANOVA</a:t>
            </a:r>
            <a:endParaRPr lang="en-US" sz="1800" dirty="0">
              <a:solidFill>
                <a:srgbClr val="FFC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73D397-E72B-0BF3-F325-3B55A3CE68E8}"/>
              </a:ext>
            </a:extLst>
          </p:cNvPr>
          <p:cNvSpPr txBox="1">
            <a:spLocks/>
          </p:cNvSpPr>
          <p:nvPr/>
        </p:nvSpPr>
        <p:spPr>
          <a:xfrm>
            <a:off x="377504" y="1257705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Hiring Score Differences Across Risk Levels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71CB2CD-7A26-0DCA-B9A6-5848BE782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53" y="2998269"/>
            <a:ext cx="3921976" cy="268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35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1869-E681-A879-8A6E-532D9EB53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F9CD-0DDD-F4F2-80F9-0DE8A4BA4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31FB-C181-3C9F-E791-1EF25F37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44" y="1705680"/>
            <a:ext cx="8025407" cy="1284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b="1" dirty="0"/>
              <a:t>COMPAS dataset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r>
              <a:rPr lang="en-US" sz="1200" dirty="0"/>
              <a:t>Blue (male) and pink (female) represent the probability density distribution of recruitment scores for both sexes. This shows that males have a higher overall performance in recruitment scores.</a:t>
            </a:r>
          </a:p>
          <a:p>
            <a:pPr marL="0" indent="0">
              <a:buNone/>
            </a:pPr>
            <a:r>
              <a:rPr lang="en-US" sz="1200" dirty="0"/>
              <a:t>Although the median score for female is slightly higher, the proportion of high scores is smaller, while the proportion of high scores for male is larger.</a:t>
            </a:r>
          </a:p>
          <a:p>
            <a:pPr marL="0" indent="0">
              <a:buNone/>
            </a:pPr>
            <a:r>
              <a:rPr lang="en-US" sz="1200" dirty="0"/>
              <a:t>T- Test: P-value &lt; 0.001, there are significant differences in recruitment scores by gender.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36A693-5F76-77EE-5DF9-424A5FDF62A4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E17A30-F682-F90D-FCC4-73B1D4BABAD9}"/>
              </a:ext>
            </a:extLst>
          </p:cNvPr>
          <p:cNvSpPr txBox="1">
            <a:spLocks/>
          </p:cNvSpPr>
          <p:nvPr/>
        </p:nvSpPr>
        <p:spPr>
          <a:xfrm>
            <a:off x="377504" y="845870"/>
            <a:ext cx="8178315" cy="34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Analysis/T - Test</a:t>
            </a:r>
            <a:endParaRPr lang="en-US" sz="1800" dirty="0">
              <a:solidFill>
                <a:srgbClr val="FFC92D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C9FAE7-8E35-DA3A-9BCB-209F30499692}"/>
              </a:ext>
            </a:extLst>
          </p:cNvPr>
          <p:cNvSpPr txBox="1">
            <a:spLocks/>
          </p:cNvSpPr>
          <p:nvPr/>
        </p:nvSpPr>
        <p:spPr>
          <a:xfrm>
            <a:off x="377504" y="1311350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da-DK" sz="1400" dirty="0"/>
              <a:t>Hiring Scores vs. Gender Analysis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089977F-B1B6-5AFF-A4C3-703095BD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4" y="3306109"/>
            <a:ext cx="4426906" cy="20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CDF871FE-98A6-9B83-E8C5-C615D873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94" y="3168274"/>
            <a:ext cx="2881819" cy="25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019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68B4A-34CA-6CE8-B637-CB6E09CE5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6BCE-73D2-586B-2F75-B9BEB988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ADE5C-9072-8961-4B2B-856DC189A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16" y="1700132"/>
            <a:ext cx="8101090" cy="997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COMPAS dataset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Younger candidates have a wider distribution of hiring scores, while older candidates have more concentrated scores.</a:t>
            </a:r>
          </a:p>
          <a:p>
            <a:pPr marL="0" indent="0">
              <a:buNone/>
            </a:pPr>
            <a:r>
              <a:rPr lang="en-US" sz="1200" dirty="0"/>
              <a:t>Lower scoring age groups (over 30) are more stable than younger people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56C530-FC87-91F8-2080-207B1A2337F1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FF139B-1808-1424-A686-ABEB880ECAE3}"/>
              </a:ext>
            </a:extLst>
          </p:cNvPr>
          <p:cNvSpPr txBox="1">
            <a:spLocks/>
          </p:cNvSpPr>
          <p:nvPr/>
        </p:nvSpPr>
        <p:spPr>
          <a:xfrm>
            <a:off x="377504" y="1311350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Age vs. Hiring Score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5" name="Picture 2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F42F8EE3-B92C-D5E6-E89B-EDFFFD091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11" y="2810362"/>
            <a:ext cx="4900600" cy="27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0034A5E-FB80-72C0-6621-D7A585716865}"/>
              </a:ext>
            </a:extLst>
          </p:cNvPr>
          <p:cNvSpPr txBox="1">
            <a:spLocks/>
          </p:cNvSpPr>
          <p:nvPr/>
        </p:nvSpPr>
        <p:spPr>
          <a:xfrm>
            <a:off x="377504" y="845870"/>
            <a:ext cx="8178315" cy="34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Bias in Data Analysis : </a:t>
            </a:r>
            <a:r>
              <a:rPr lang="en-US" sz="1800" dirty="0">
                <a:solidFill>
                  <a:srgbClr val="FFC000"/>
                </a:solidFill>
              </a:rPr>
              <a:t>Descriptive Statistics Analysis</a:t>
            </a:r>
            <a:endParaRPr lang="en-US" sz="1800" dirty="0">
              <a:solidFill>
                <a:srgbClr val="FFC9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A437-B226-D54D-A08F-B02C42DF5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6862-25BE-FEE6-C495-BB02AB2C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169"/>
            <a:ext cx="8229600" cy="5836356"/>
          </a:xfrm>
        </p:spPr>
        <p:txBody>
          <a:bodyPr/>
          <a:lstStyle/>
          <a:p>
            <a:r>
              <a:rPr lang="en-US" altLang="zh-CN" dirty="0">
                <a:solidFill>
                  <a:srgbClr val="FFC92D"/>
                </a:solidFill>
              </a:rPr>
              <a:t>Bias Analysis</a:t>
            </a:r>
            <a:endParaRPr lang="en-US" dirty="0">
              <a:solidFill>
                <a:srgbClr val="FFC9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034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35F5B-30D5-91EC-1577-177077168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8803-F4B4-94A1-E800-FC828EBC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A5951-E00E-2F1E-D703-3A4AE797D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03" y="1771165"/>
            <a:ext cx="8984609" cy="1174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 err="1"/>
              <a:t>Job_category</a:t>
            </a:r>
            <a:r>
              <a:rPr lang="en-US" sz="1200" b="1" dirty="0"/>
              <a:t> dataset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Model 1: </a:t>
            </a:r>
            <a:r>
              <a:rPr lang="en-US" sz="1200" dirty="0"/>
              <a:t>Use of gender only to predict salary</a:t>
            </a:r>
          </a:p>
          <a:p>
            <a:pPr marL="0" indent="0">
              <a:buNone/>
            </a:pPr>
            <a:r>
              <a:rPr lang="en-US" sz="1200" dirty="0"/>
              <a:t>Salary ~ gender, P&lt;0.001, </a:t>
            </a:r>
            <a:r>
              <a:rPr lang="en-US" altLang="zh-CN" sz="1200" dirty="0"/>
              <a:t>R² &lt; 0.02.</a:t>
            </a:r>
          </a:p>
          <a:p>
            <a:pPr marL="0" indent="0">
              <a:buNone/>
            </a:pPr>
            <a:r>
              <a:rPr lang="en-US" altLang="zh-CN" sz="1200" dirty="0"/>
              <a:t>Gender has a significant effect on salary, but R² is extremely low ability to explain salary changes by gender variables</a:t>
            </a:r>
            <a:endParaRPr lang="en-US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DF6D25-1A45-6098-E55F-A4D98A4C5692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8B13E7-C841-3812-A7F8-646B2B3FF389}"/>
              </a:ext>
            </a:extLst>
          </p:cNvPr>
          <p:cNvSpPr txBox="1">
            <a:spLocks/>
          </p:cNvSpPr>
          <p:nvPr/>
        </p:nvSpPr>
        <p:spPr>
          <a:xfrm>
            <a:off x="377503" y="827354"/>
            <a:ext cx="8178315" cy="34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/>
              <a:t>Analysis of Sources of Bias: </a:t>
            </a:r>
            <a:r>
              <a:rPr lang="en-US" altLang="zh-CN" sz="1800" dirty="0">
                <a:solidFill>
                  <a:srgbClr val="FFC92D"/>
                </a:solidFill>
              </a:rPr>
              <a:t>Ordinary Least Squares(Ols) Model</a:t>
            </a:r>
            <a:endParaRPr lang="en-US" sz="1800" dirty="0">
              <a:solidFill>
                <a:srgbClr val="FFC92D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1613BF-ED3D-1082-1E2A-7BCAED8FF88B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Gender  vs. Salary bias </a:t>
            </a:r>
            <a:endParaRPr lang="en-US" sz="1400" dirty="0">
              <a:solidFill>
                <a:srgbClr val="FFC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5C18A4-F2F8-4588-F550-68D007E91CDE}"/>
              </a:ext>
            </a:extLst>
          </p:cNvPr>
          <p:cNvSpPr txBox="1">
            <a:spLocks/>
          </p:cNvSpPr>
          <p:nvPr/>
        </p:nvSpPr>
        <p:spPr>
          <a:xfrm>
            <a:off x="377503" y="3096327"/>
            <a:ext cx="7946008" cy="97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/>
              <a:t>Model 2: </a:t>
            </a:r>
            <a:r>
              <a:rPr lang="en-US" sz="1200" dirty="0"/>
              <a:t>Control of education and experience</a:t>
            </a:r>
          </a:p>
          <a:p>
            <a:pPr marL="0" indent="0">
              <a:buFont typeface="Arial"/>
              <a:buNone/>
            </a:pPr>
            <a:r>
              <a:rPr lang="en-US" sz="1200" dirty="0"/>
              <a:t>Salary ~ gender + education + experience, P&lt;0.001, </a:t>
            </a:r>
            <a:r>
              <a:rPr lang="en-US" altLang="zh-CN" sz="1200" dirty="0"/>
              <a:t>R² &gt; 0.06.</a:t>
            </a:r>
          </a:p>
          <a:p>
            <a:pPr marL="0" indent="0">
              <a:buFont typeface="Arial"/>
              <a:buNone/>
            </a:pPr>
            <a:r>
              <a:rPr lang="en-US" altLang="zh-CN" sz="1200" dirty="0"/>
              <a:t>Gender still has a significant impact on salaries, but education and experience can partially reduce the gap. Education and experience are the main salary determinants. </a:t>
            </a:r>
            <a:endParaRPr lang="en-US" sz="1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29D078-9938-BBEA-886F-DDAAB6B0EAB5}"/>
              </a:ext>
            </a:extLst>
          </p:cNvPr>
          <p:cNvSpPr txBox="1">
            <a:spLocks/>
          </p:cNvSpPr>
          <p:nvPr/>
        </p:nvSpPr>
        <p:spPr>
          <a:xfrm>
            <a:off x="382446" y="4367008"/>
            <a:ext cx="7946008" cy="148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/>
              <a:t>Model 3:  </a:t>
            </a:r>
            <a:r>
              <a:rPr lang="en-US" sz="1200" dirty="0"/>
              <a:t>Controlling for education, experience and </a:t>
            </a:r>
            <a:r>
              <a:rPr lang="en-US" sz="1200" dirty="0" err="1"/>
              <a:t>job_category</a:t>
            </a:r>
            <a:r>
              <a:rPr lang="en-US" sz="1200" dirty="0"/>
              <a:t> </a:t>
            </a:r>
          </a:p>
          <a:p>
            <a:pPr marL="0" indent="0">
              <a:buFont typeface="Arial"/>
              <a:buNone/>
            </a:pPr>
            <a:r>
              <a:rPr lang="en-US" sz="1200" dirty="0"/>
              <a:t>salary ~ gender + education + experience + </a:t>
            </a:r>
            <a:r>
              <a:rPr lang="en-US" sz="1200" dirty="0" err="1"/>
              <a:t>job_category</a:t>
            </a:r>
            <a:r>
              <a:rPr lang="en-US" sz="1200" dirty="0"/>
              <a:t>, P&gt; 0.05, </a:t>
            </a:r>
            <a:r>
              <a:rPr lang="en-US" altLang="zh-CN" sz="1200" dirty="0"/>
              <a:t>R² &gt; 0.07.</a:t>
            </a:r>
          </a:p>
          <a:p>
            <a:pPr marL="0" indent="0">
              <a:buFont typeface="Arial"/>
              <a:buNone/>
            </a:pPr>
            <a:r>
              <a:rPr lang="en-US" altLang="zh-CN" sz="1200" dirty="0"/>
              <a:t>The effect of gender on salary is no longer significant after controlling for job category.  </a:t>
            </a:r>
          </a:p>
          <a:p>
            <a:pPr marL="0" indent="0">
              <a:buFont typeface="Arial"/>
              <a:buNone/>
            </a:pPr>
            <a:r>
              <a:rPr lang="en-US" altLang="zh-CN" sz="1200" dirty="0"/>
              <a:t>This suggests that the gender salary gap arises mainly from differences in job categories rather than gender. </a:t>
            </a:r>
          </a:p>
        </p:txBody>
      </p:sp>
    </p:spTree>
    <p:extLst>
      <p:ext uri="{BB962C8B-B14F-4D97-AF65-F5344CB8AC3E}">
        <p14:creationId xmlns:p14="http://schemas.microsoft.com/office/powerpoint/2010/main" val="2813005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6F09A-2D95-3E48-97E7-47724E942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7434-AC79-CB76-BDDB-3B005AD7D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B22F-56F0-A8D8-3B42-B2B89957C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735" y="1866497"/>
            <a:ext cx="4176833" cy="3415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 err="1"/>
              <a:t>Job_category</a:t>
            </a:r>
            <a:r>
              <a:rPr lang="en-US" sz="1200" b="1" dirty="0"/>
              <a:t> dataset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Bar Plot : </a:t>
            </a:r>
            <a:r>
              <a:rPr lang="en-US" sz="1200" dirty="0"/>
              <a:t>The salary difference associated with gender.</a:t>
            </a:r>
            <a:endParaRPr lang="en-US" sz="1200" b="1" dirty="0"/>
          </a:p>
          <a:p>
            <a:pPr marL="0" indent="0">
              <a:buNone/>
            </a:pPr>
            <a:r>
              <a:rPr lang="en-US" sz="1200" dirty="0"/>
              <a:t>Negative values (blue bars) indicate female earn less than male. Positive values (red bars) indicate female earn more than male.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OSL Model: </a:t>
            </a:r>
            <a:r>
              <a:rPr lang="en-US" sz="1200" dirty="0"/>
              <a:t>salary ~ gender for each industry, grouped by </a:t>
            </a:r>
            <a:r>
              <a:rPr lang="en-US" sz="1200" dirty="0" err="1"/>
              <a:t>job_category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r>
              <a:rPr lang="en-US" altLang="zh-CN" sz="1200" dirty="0"/>
              <a:t>Females face the largest salary gaps in Ops, Sales, and Tech.</a:t>
            </a:r>
          </a:p>
          <a:p>
            <a:pPr marL="0" indent="0">
              <a:buNone/>
            </a:pPr>
            <a:r>
              <a:rPr lang="en-US" altLang="zh-CN" sz="1200" dirty="0"/>
              <a:t>Mktg and Data show no significant pay gap.</a:t>
            </a:r>
          </a:p>
          <a:p>
            <a:pPr marL="0" indent="0">
              <a:buNone/>
            </a:pPr>
            <a:r>
              <a:rPr lang="en-US" altLang="zh-CN" sz="1200" dirty="0"/>
              <a:t>Fin and PM favor women, with significantly higher salaries for them.</a:t>
            </a:r>
            <a:endParaRPr lang="en-US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BBA722-161E-FC64-FE48-6905C0296D0D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3D5071-BD7C-6C1F-6607-C3A17020282C}"/>
              </a:ext>
            </a:extLst>
          </p:cNvPr>
          <p:cNvSpPr txBox="1">
            <a:spLocks/>
          </p:cNvSpPr>
          <p:nvPr/>
        </p:nvSpPr>
        <p:spPr>
          <a:xfrm>
            <a:off x="377504" y="845870"/>
            <a:ext cx="8178315" cy="34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/>
              <a:t>Analysis of Sources of Bias: </a:t>
            </a:r>
            <a:r>
              <a:rPr lang="en-US" sz="1800" dirty="0">
                <a:solidFill>
                  <a:srgbClr val="FFC92D"/>
                </a:solidFill>
              </a:rPr>
              <a:t>Ordinary Least Squares(</a:t>
            </a:r>
            <a:r>
              <a:rPr lang="en-US" altLang="zh-CN" sz="1800" dirty="0">
                <a:solidFill>
                  <a:srgbClr val="FFC92D"/>
                </a:solidFill>
              </a:rPr>
              <a:t>OLS) Regression Model</a:t>
            </a:r>
            <a:endParaRPr lang="en-US" sz="1800" dirty="0">
              <a:solidFill>
                <a:srgbClr val="FFC92D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262F3D-3121-1E5C-9AD2-DDA9094767DA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Gender salary differentials in </a:t>
            </a:r>
            <a:r>
              <a:rPr lang="en-US" altLang="zh-CN" sz="1400" dirty="0"/>
              <a:t>Job Category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5362" name="Picture 2" descr="A graph showing a gender pay gap by a number of women&#10;&#10;Description automatically generated">
            <a:extLst>
              <a:ext uri="{FF2B5EF4-FFF2-40B4-BE49-F238E27FC236}">
                <a16:creationId xmlns:a16="http://schemas.microsoft.com/office/drawing/2014/main" id="{2CAF5D22-F0D7-80E8-84A7-D03FAD6F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4" y="1755792"/>
            <a:ext cx="3191128" cy="224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FDDA8A-5EB5-59D7-EEE1-76A8678EE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53" y="4030381"/>
            <a:ext cx="2406774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1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481A-E9AB-35B7-F789-E5DD3747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4F03-58BA-1FDA-2C57-D113FDA8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C46F0-0BFF-3994-BD11-4266762C5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735" y="1265333"/>
            <a:ext cx="4176833" cy="4574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 err="1"/>
              <a:t>Job_category</a:t>
            </a:r>
            <a:r>
              <a:rPr lang="en-US" sz="1200" b="1" dirty="0"/>
              <a:t> dataset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r>
              <a:rPr lang="en-US" sz="1200" b="1" dirty="0"/>
              <a:t>Overall Salary vs. Experience : </a:t>
            </a:r>
            <a:r>
              <a:rPr lang="en-US" sz="1200" dirty="0"/>
              <a:t>Salary growth is linear, with higher experience leading to higher salaries, but salary growth slows down after 20 years.</a:t>
            </a:r>
          </a:p>
          <a:p>
            <a:pPr marL="0" indent="0">
              <a:buNone/>
            </a:pPr>
            <a:r>
              <a:rPr lang="en-US" sz="1200" b="1" dirty="0"/>
              <a:t>Salary growth by gender: </a:t>
            </a:r>
            <a:r>
              <a:rPr lang="en-US" sz="1200" dirty="0"/>
              <a:t>Experience strongly impacts salary for both of them. Female (orange) and Male (blue) salary growth curves are similar but start at different points (lower for females)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OSL </a:t>
            </a:r>
            <a:r>
              <a:rPr lang="en-US" altLang="zh-CN" sz="1200" b="1" dirty="0"/>
              <a:t>Regression: </a:t>
            </a:r>
            <a:r>
              <a:rPr lang="en-US" altLang="zh-CN" sz="1200" dirty="0"/>
              <a:t>The salary gap is persistent and could be due to other factors, such as job category or promotions.</a:t>
            </a: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en-US" sz="1200" b="1" dirty="0"/>
              <a:t>Model 1: </a:t>
            </a:r>
            <a:r>
              <a:rPr lang="en-US" sz="1200" dirty="0"/>
              <a:t>salary ~ experience, P&lt;0.001, </a:t>
            </a:r>
            <a:r>
              <a:rPr lang="en-US" altLang="zh-CN" sz="1200" dirty="0"/>
              <a:t>R² &gt; 0.06. Suggests that the effect of experience on salary is highly significant.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Model 2: </a:t>
            </a:r>
            <a:r>
              <a:rPr lang="en-US" sz="1200" dirty="0"/>
              <a:t>salary(gender = male) ~ experience, P&lt;0.001, </a:t>
            </a:r>
            <a:r>
              <a:rPr lang="en-US" altLang="zh-CN" sz="1200" dirty="0"/>
              <a:t>R² &gt; 0.06.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Model 3: </a:t>
            </a:r>
            <a:r>
              <a:rPr lang="en-US" sz="1200" dirty="0"/>
              <a:t>salary(gender = female) ~ experience, P&lt;0.001, </a:t>
            </a:r>
            <a:r>
              <a:rPr lang="en-US" altLang="zh-CN" sz="1200" dirty="0"/>
              <a:t>R² &gt; 0.06.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807596-82EF-75DD-1959-4AB85D3DBB7A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CA95BF-F72C-C31F-3032-168A36B07DA9}"/>
              </a:ext>
            </a:extLst>
          </p:cNvPr>
          <p:cNvSpPr txBox="1">
            <a:spLocks/>
          </p:cNvSpPr>
          <p:nvPr/>
        </p:nvSpPr>
        <p:spPr>
          <a:xfrm>
            <a:off x="377504" y="845870"/>
            <a:ext cx="8178315" cy="34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/>
              <a:t>Analysis of Sources of Bias: </a:t>
            </a:r>
            <a:r>
              <a:rPr lang="en-US" sz="1800" dirty="0">
                <a:solidFill>
                  <a:srgbClr val="FFC92D"/>
                </a:solidFill>
              </a:rPr>
              <a:t>Ordinary Least Squares(</a:t>
            </a:r>
            <a:r>
              <a:rPr lang="en-US" altLang="zh-CN" sz="1800" dirty="0">
                <a:solidFill>
                  <a:srgbClr val="FFC92D"/>
                </a:solidFill>
              </a:rPr>
              <a:t>OLS) Regression Model</a:t>
            </a:r>
            <a:endParaRPr lang="en-US" sz="1800" dirty="0">
              <a:solidFill>
                <a:srgbClr val="FFC92D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504259-DFC1-D4C1-8E42-CBC7D327BE33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Salary Growth vs. Year of Experience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6386" name="Picture 2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65AC598D-E372-5193-3564-AEAA4D031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06" y="1703307"/>
            <a:ext cx="3210913" cy="20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 graph of a salary growth&#10;&#10;Description automatically generated">
            <a:extLst>
              <a:ext uri="{FF2B5EF4-FFF2-40B4-BE49-F238E27FC236}">
                <a16:creationId xmlns:a16="http://schemas.microsoft.com/office/drawing/2014/main" id="{8CD4233E-D2A9-5A8A-3C88-7954EA4B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25" y="3700335"/>
            <a:ext cx="3115594" cy="20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18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2D33F-B7F4-949B-B45C-7952FD881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D391-C78B-7D52-AD73-0F42C706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4BA93-2878-D96C-4DDA-5CB1F53E2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04" y="1726696"/>
            <a:ext cx="9087772" cy="18715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200" b="1" dirty="0" err="1"/>
              <a:t>Job_category</a:t>
            </a:r>
            <a:r>
              <a:rPr lang="en-US" sz="1200" b="1" dirty="0"/>
              <a:t> dataset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r>
              <a:rPr lang="en-US" sz="1200" b="1" dirty="0"/>
              <a:t>Polynomial Regression to analyze the effect of experience² on salary growth.</a:t>
            </a:r>
          </a:p>
          <a:p>
            <a:pPr marL="0" indent="0">
              <a:buNone/>
            </a:pPr>
            <a:r>
              <a:rPr lang="en-US" sz="1200" b="1" dirty="0"/>
              <a:t>Cubic Spline to get a smoother nonlinear trend.</a:t>
            </a:r>
            <a:endParaRPr lang="en-US" altLang="zh-CN" sz="1200" dirty="0"/>
          </a:p>
          <a:p>
            <a:pPr marL="0" indent="0">
              <a:buNone/>
            </a:pPr>
            <a:r>
              <a:rPr lang="en-US" sz="1200" b="1" dirty="0"/>
              <a:t>Polynomial Regression Model : </a:t>
            </a:r>
            <a:r>
              <a:rPr lang="en-US" sz="1200" dirty="0"/>
              <a:t>Salary ~ Experience + Experience^2, P&lt;0.001, </a:t>
            </a:r>
            <a:r>
              <a:rPr lang="en-US" altLang="zh-CN" sz="1200" dirty="0"/>
              <a:t>R² &gt; 0.07. Suggests that the effect of experience on salary is highly significant.</a:t>
            </a:r>
          </a:p>
          <a:p>
            <a:pPr marL="0" indent="0">
              <a:buNone/>
            </a:pPr>
            <a:r>
              <a:rPr lang="en-US" sz="1200" dirty="0"/>
              <a:t>Experience Early stage (0-10 years): Salary growth is rapid and the curve is steep.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Experience Mid-term (10-20 years): Salary growth slows down and the growth rate decreases.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Experience Late stage (20+ years): Salary growth tends to be stable or even slightly declines.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7488FE-38A0-0714-C00B-5349D56F08D5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D9EAAF-E0FF-EA67-0F42-9940F21EDF75}"/>
              </a:ext>
            </a:extLst>
          </p:cNvPr>
          <p:cNvSpPr txBox="1">
            <a:spLocks/>
          </p:cNvSpPr>
          <p:nvPr/>
        </p:nvSpPr>
        <p:spPr>
          <a:xfrm>
            <a:off x="377504" y="845870"/>
            <a:ext cx="8178315" cy="34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/>
              <a:t>Analysis of Sources of Bias: </a:t>
            </a:r>
            <a:r>
              <a:rPr lang="en-US" sz="1800" dirty="0">
                <a:solidFill>
                  <a:srgbClr val="FFC92D"/>
                </a:solidFill>
              </a:rPr>
              <a:t>Polynomial Regression </a:t>
            </a:r>
            <a:r>
              <a:rPr lang="en-US" altLang="zh-CN" sz="1800" dirty="0">
                <a:solidFill>
                  <a:srgbClr val="FFC92D"/>
                </a:solidFill>
              </a:rPr>
              <a:t>Model</a:t>
            </a:r>
            <a:endParaRPr lang="en-US" sz="1800" dirty="0">
              <a:solidFill>
                <a:srgbClr val="FFC92D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3B6111-D389-A24E-981F-2D835772B55E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Non-linear Trends in Salary Increases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8434" name="Picture 2" descr="A graph of a salary growth&#10;&#10;Description automatically generated">
            <a:extLst>
              <a:ext uri="{FF2B5EF4-FFF2-40B4-BE49-F238E27FC236}">
                <a16:creationId xmlns:a16="http://schemas.microsoft.com/office/drawing/2014/main" id="{8BC5BEDD-8A1E-C6D6-08F0-40110B20D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26" y="3641950"/>
            <a:ext cx="4725082" cy="215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020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A6A7-8CCD-D218-A0B4-B9300DD80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15F-11F0-AB56-0EDC-11B94CBEA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956B-E408-5150-E0F2-9F5A0568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558" y="1981963"/>
            <a:ext cx="4176833" cy="306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Adult_ income dataset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Logistic Regression Model：</a:t>
            </a:r>
          </a:p>
          <a:p>
            <a:pPr marL="0" indent="0">
              <a:buNone/>
            </a:pPr>
            <a:r>
              <a:rPr lang="en-US" sz="1200" dirty="0"/>
              <a:t>income ~ gender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The gender coefficient is negative and highly significant (p &lt; 0.001), indicating that women are less likely to earn a high income compared to men.</a:t>
            </a:r>
          </a:p>
          <a:p>
            <a:pPr marL="0" indent="0">
              <a:buNone/>
            </a:pPr>
            <a:r>
              <a:rPr lang="en-US" altLang="zh-CN" sz="1200" dirty="0"/>
              <a:t>Odds Ratio around 0.3, female are about 70% less likely  to earn a high income compared to </a:t>
            </a:r>
            <a:r>
              <a:rPr lang="en-US" altLang="zh-CN" sz="1200" dirty="0" err="1"/>
              <a:t>mael</a:t>
            </a:r>
            <a:r>
              <a:rPr lang="en-US" altLang="zh-CN" sz="12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1D796B-41E2-748D-CF55-FF6B3985356D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3B7FBF-0BEE-0643-C4D5-6199035ABB4D}"/>
              </a:ext>
            </a:extLst>
          </p:cNvPr>
          <p:cNvSpPr txBox="1">
            <a:spLocks/>
          </p:cNvSpPr>
          <p:nvPr/>
        </p:nvSpPr>
        <p:spPr>
          <a:xfrm>
            <a:off x="377504" y="845870"/>
            <a:ext cx="8178315" cy="34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/>
              <a:t>Analysis of sources of bias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FFC92D"/>
                </a:solidFill>
              </a:rPr>
              <a:t>Logistic </a:t>
            </a:r>
            <a:r>
              <a:rPr lang="en-US" altLang="zh-CN" sz="1800" dirty="0">
                <a:solidFill>
                  <a:srgbClr val="FFC92D"/>
                </a:solidFill>
              </a:rPr>
              <a:t>Regression Model</a:t>
            </a:r>
            <a:endParaRPr lang="en-US" sz="1800" dirty="0">
              <a:solidFill>
                <a:srgbClr val="FFC92D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2A9A8A-C640-0662-85A2-D76A0FB882A8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Gender vs. Income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F10C7F-B07F-CFDE-3D94-06BAAE07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59" y="2042723"/>
            <a:ext cx="3409079" cy="25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1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4165A-8784-A9B9-DF5A-7CB57837A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1301-EC0C-F946-E24D-09A988DB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0822"/>
            <a:ext cx="8229600" cy="5836356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Introduction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01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66C29-6B96-476E-9DE9-D224C70DC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AC75-E8FA-EBC8-DDA3-61856485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C652B-6977-00CC-BC06-E4DB7471F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4" y="2046279"/>
            <a:ext cx="7987407" cy="3005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Adult_ income dataset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Logistic Regression Model：</a:t>
            </a:r>
          </a:p>
          <a:p>
            <a:pPr marL="0" indent="0">
              <a:buNone/>
            </a:pPr>
            <a:r>
              <a:rPr lang="en-US" sz="1200" dirty="0"/>
              <a:t>income ~ gender + education</a:t>
            </a: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The negative effect is still significant (p &lt; 0.001), indicating that even after controlling for education level, it is still more difficult for women to earn high income than men.</a:t>
            </a: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Higher education significantly increases the probability of earning a high income (OR &gt; 2.5). Education explains part of the income gap, but not all of 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B56EFE-F429-902D-CB07-DC932FD6BB4C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A5A5D2-26F6-302E-C122-BE6B94700A2E}"/>
              </a:ext>
            </a:extLst>
          </p:cNvPr>
          <p:cNvSpPr txBox="1">
            <a:spLocks/>
          </p:cNvSpPr>
          <p:nvPr/>
        </p:nvSpPr>
        <p:spPr>
          <a:xfrm>
            <a:off x="377504" y="845870"/>
            <a:ext cx="8178315" cy="34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/>
              <a:t>Analysis of Sources of Bias: </a:t>
            </a:r>
            <a:r>
              <a:rPr lang="en-US" sz="1800" dirty="0">
                <a:solidFill>
                  <a:srgbClr val="FFC92D"/>
                </a:solidFill>
              </a:rPr>
              <a:t>Logistic </a:t>
            </a:r>
            <a:r>
              <a:rPr lang="en-US" altLang="zh-CN" sz="1800" dirty="0">
                <a:solidFill>
                  <a:srgbClr val="FFC92D"/>
                </a:solidFill>
              </a:rPr>
              <a:t>Regression Model</a:t>
            </a:r>
            <a:endParaRPr lang="en-US" sz="1800" dirty="0">
              <a:solidFill>
                <a:srgbClr val="FFC92D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9A5BCB-3A83-E448-6409-2E0405A0B03B}"/>
              </a:ext>
            </a:extLst>
          </p:cNvPr>
          <p:cNvSpPr txBox="1">
            <a:spLocks/>
          </p:cNvSpPr>
          <p:nvPr/>
        </p:nvSpPr>
        <p:spPr>
          <a:xfrm>
            <a:off x="377504" y="1382501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The Impact of Education vs. Gender on Income</a:t>
            </a:r>
            <a:endParaRPr lang="en-US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24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BABB-A5A3-4FD8-DFF4-33CBA8109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6757-B72C-961F-92ED-30075ED9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2B2BF-71F6-7B31-E679-38CBBF25A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944" y="1705680"/>
            <a:ext cx="8025407" cy="128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Adult_ income dataset</a:t>
            </a:r>
            <a:r>
              <a:rPr lang="en-US" sz="1200" dirty="0"/>
              <a:t>:</a:t>
            </a: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Logistic Regression Model: </a:t>
            </a:r>
            <a:r>
              <a:rPr lang="en-US" sz="1200" dirty="0"/>
              <a:t>Analyze the relationship between age and high income (income=1)</a:t>
            </a:r>
          </a:p>
          <a:p>
            <a:pPr marL="0" indent="0">
              <a:buNone/>
            </a:pPr>
            <a:r>
              <a:rPr lang="en-US" sz="1200" b="1" dirty="0"/>
              <a:t>Model 1: </a:t>
            </a:r>
            <a:r>
              <a:rPr lang="en-US" sz="1200" dirty="0"/>
              <a:t>Income(income=1) ~ age , p &lt; 0.001, Age is significantly positively correlated with high income</a:t>
            </a:r>
          </a:p>
          <a:p>
            <a:pPr marL="0" indent="0">
              <a:buNone/>
            </a:pPr>
            <a:r>
              <a:rPr lang="en-US" sz="1200" b="1" dirty="0"/>
              <a:t>Model 2: </a:t>
            </a:r>
            <a:r>
              <a:rPr lang="en-US" sz="1200" dirty="0"/>
              <a:t>Income(income=1) ~ age + gender, p &lt; 0.001, After controlling for age, gender still significantly affects income, and women are significantly less likely to enter the high-income group than men.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26E617-68A7-5EBF-45B6-44EA283A5D4A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B7ED0F-5318-D8B0-7695-423E5FDC06C7}"/>
              </a:ext>
            </a:extLst>
          </p:cNvPr>
          <p:cNvSpPr txBox="1">
            <a:spLocks/>
          </p:cNvSpPr>
          <p:nvPr/>
        </p:nvSpPr>
        <p:spPr>
          <a:xfrm>
            <a:off x="377504" y="845870"/>
            <a:ext cx="8178315" cy="34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/>
              <a:t>Analysis of Sources of Bias: </a:t>
            </a:r>
            <a:r>
              <a:rPr lang="en-US" sz="1800" dirty="0">
                <a:solidFill>
                  <a:srgbClr val="FFC92D"/>
                </a:solidFill>
              </a:rPr>
              <a:t>Logistic </a:t>
            </a:r>
            <a:r>
              <a:rPr lang="en-US" altLang="zh-CN" sz="1800" dirty="0">
                <a:solidFill>
                  <a:srgbClr val="FFC92D"/>
                </a:solidFill>
              </a:rPr>
              <a:t>Regression Model</a:t>
            </a:r>
            <a:endParaRPr lang="en-US" sz="1800" dirty="0">
              <a:solidFill>
                <a:srgbClr val="FFC92D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258A1D-3D33-919D-AA76-86774D8D0F29}"/>
              </a:ext>
            </a:extLst>
          </p:cNvPr>
          <p:cNvSpPr txBox="1">
            <a:spLocks/>
          </p:cNvSpPr>
          <p:nvPr/>
        </p:nvSpPr>
        <p:spPr>
          <a:xfrm>
            <a:off x="377504" y="1311350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Age vs. Income Analysis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F99FFF3-9232-D523-D0E2-7FEBBD117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79" y="2891495"/>
            <a:ext cx="4957531" cy="27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017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30084-50C4-5183-7726-DE35444A6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3ABE-C293-9226-6057-BC9BD4E2E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A31D-77F9-6138-76C0-E9BEE50A1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00" y="1823464"/>
            <a:ext cx="7750158" cy="3513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COMPAS dataset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Ordinal Logistic Regression Model: Hiring Scores ~ Gender + Age + </a:t>
            </a:r>
            <a:r>
              <a:rPr lang="en-US" sz="1200" dirty="0" err="1"/>
              <a:t>Hiring_fit</a:t>
            </a:r>
            <a:r>
              <a:rPr lang="en-US" sz="1200" dirty="0"/>
              <a:t> + </a:t>
            </a:r>
            <a:r>
              <a:rPr lang="en-US" sz="1200" dirty="0" err="1"/>
              <a:t>Candidate_fit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gender, p&lt;0.05</a:t>
            </a:r>
          </a:p>
          <a:p>
            <a:r>
              <a:rPr lang="en-US" sz="1200" dirty="0"/>
              <a:t>age, p&lt;0.001, the older the age, the lower the recruitment score.</a:t>
            </a:r>
          </a:p>
          <a:p>
            <a:r>
              <a:rPr lang="en-US" sz="1200" dirty="0" err="1"/>
              <a:t>hiring_fit</a:t>
            </a:r>
            <a:r>
              <a:rPr lang="en-US" sz="1200" dirty="0"/>
              <a:t>, p&lt;0.001, indicating that candidates with high recruitment fit are more likely to receive higher scores</a:t>
            </a:r>
          </a:p>
          <a:p>
            <a:r>
              <a:rPr lang="en-US" sz="1200" dirty="0" err="1"/>
              <a:t>candidate_fit</a:t>
            </a:r>
            <a:r>
              <a:rPr lang="en-US" sz="1200" dirty="0"/>
              <a:t>, p&lt;0.001, also has a significant impact on the recruitment score.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The recruitment score is most affected by </a:t>
            </a:r>
            <a:r>
              <a:rPr lang="en-US" sz="1200" dirty="0" err="1"/>
              <a:t>hiring_fit</a:t>
            </a:r>
            <a:r>
              <a:rPr lang="en-US" sz="1200" dirty="0"/>
              <a:t> and </a:t>
            </a:r>
            <a:r>
              <a:rPr lang="en-US" sz="1200" dirty="0" err="1"/>
              <a:t>candidate_fit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Older candidates have significantly lower scores than younger ones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5054EB-DEB0-F2B0-247A-C209E69CBC29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94793C-2199-7240-83E5-26732A5E7809}"/>
              </a:ext>
            </a:extLst>
          </p:cNvPr>
          <p:cNvSpPr txBox="1">
            <a:spLocks/>
          </p:cNvSpPr>
          <p:nvPr/>
        </p:nvSpPr>
        <p:spPr>
          <a:xfrm>
            <a:off x="377504" y="1311350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Hiring Scores vs. Gender, Age, </a:t>
            </a:r>
            <a:r>
              <a:rPr lang="en-US" sz="1400" dirty="0" err="1"/>
              <a:t>Hiring_fit</a:t>
            </a:r>
            <a:r>
              <a:rPr lang="en-US" sz="1400" dirty="0"/>
              <a:t>, </a:t>
            </a:r>
            <a:r>
              <a:rPr lang="en-US" sz="1400" dirty="0" err="1"/>
              <a:t>Candidate_fit</a:t>
            </a:r>
            <a:endParaRPr lang="en-US" sz="1400" dirty="0">
              <a:solidFill>
                <a:srgbClr val="FFC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A166B5-F2EE-3330-70CD-C55B91817F50}"/>
              </a:ext>
            </a:extLst>
          </p:cNvPr>
          <p:cNvSpPr txBox="1">
            <a:spLocks/>
          </p:cNvSpPr>
          <p:nvPr/>
        </p:nvSpPr>
        <p:spPr>
          <a:xfrm>
            <a:off x="377504" y="845870"/>
            <a:ext cx="8178315" cy="34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/>
              <a:t>Analysis of Sources of Bias: </a:t>
            </a:r>
            <a:r>
              <a:rPr lang="en-US" sz="1800" dirty="0">
                <a:solidFill>
                  <a:srgbClr val="FFC92D"/>
                </a:solidFill>
              </a:rPr>
              <a:t>Ordinal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463224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D6E5B-520C-4598-90A6-E316B35CB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C9D0-0038-E43C-E021-F53803CC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426" y="295665"/>
            <a:ext cx="5899029" cy="395374"/>
          </a:xfrm>
        </p:spPr>
        <p:txBody>
          <a:bodyPr>
            <a:noAutofit/>
          </a:bodyPr>
          <a:lstStyle/>
          <a:p>
            <a:r>
              <a:rPr lang="en-US" sz="2800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5DCEF-117F-8D57-FFF0-5C8F05833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00" y="1823464"/>
            <a:ext cx="7750158" cy="1394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COMPAS dataset</a:t>
            </a:r>
            <a:r>
              <a:rPr lang="en-US" sz="1200" dirty="0"/>
              <a:t>:</a:t>
            </a:r>
          </a:p>
          <a:p>
            <a:pPr marL="0" indent="0">
              <a:buNone/>
            </a:pPr>
            <a:r>
              <a:rPr lang="en-US" sz="1200" b="1" dirty="0"/>
              <a:t>Model1 : </a:t>
            </a:r>
            <a:r>
              <a:rPr lang="en-US" sz="1200" dirty="0" err="1"/>
              <a:t>hiring_fit</a:t>
            </a:r>
            <a:r>
              <a:rPr lang="en-US" sz="1200" dirty="0"/>
              <a:t> ~ age </a:t>
            </a:r>
          </a:p>
          <a:p>
            <a:pPr marL="0" indent="0">
              <a:buNone/>
            </a:pPr>
            <a:r>
              <a:rPr lang="en-US" sz="1200" dirty="0"/>
              <a:t>Age was significantly and negatively related to fitness for recruitment, p &lt; 0.001</a:t>
            </a:r>
          </a:p>
          <a:p>
            <a:pPr marL="0" indent="0">
              <a:buNone/>
            </a:pPr>
            <a:r>
              <a:rPr lang="en-US" sz="1200" b="1" dirty="0"/>
              <a:t>Model2 : </a:t>
            </a:r>
            <a:r>
              <a:rPr lang="en-US" sz="1200" dirty="0" err="1"/>
              <a:t>candidate_fit</a:t>
            </a:r>
            <a:r>
              <a:rPr lang="en-US" sz="1200" dirty="0"/>
              <a:t> ~ age</a:t>
            </a:r>
          </a:p>
          <a:p>
            <a:pPr marL="0" indent="0">
              <a:buNone/>
            </a:pPr>
            <a:r>
              <a:rPr lang="en-US" sz="1200" dirty="0"/>
              <a:t>p &lt; 0.001, age has a stronger negative effect on candidate fit than recruitment fit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D12771-4D45-BB33-CEC1-33F79AE61925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F0655C-5402-E796-C0D7-104E5BAC2105}"/>
              </a:ext>
            </a:extLst>
          </p:cNvPr>
          <p:cNvSpPr txBox="1">
            <a:spLocks/>
          </p:cNvSpPr>
          <p:nvPr/>
        </p:nvSpPr>
        <p:spPr>
          <a:xfrm>
            <a:off x="377504" y="1311350"/>
            <a:ext cx="7172588" cy="276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/>
              <a:t>Hiring Scores vs. Gender, Age, </a:t>
            </a:r>
            <a:r>
              <a:rPr lang="en-US" sz="1400" dirty="0" err="1"/>
              <a:t>Hiring_fit</a:t>
            </a:r>
            <a:r>
              <a:rPr lang="en-US" sz="1400" dirty="0"/>
              <a:t>, </a:t>
            </a:r>
            <a:r>
              <a:rPr lang="en-US" sz="1400" dirty="0" err="1"/>
              <a:t>Candidate_fit</a:t>
            </a:r>
            <a:endParaRPr lang="en-US" sz="1400" dirty="0">
              <a:solidFill>
                <a:srgbClr val="FFC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A0D503-38E6-65CE-5134-9F8C206E3FB8}"/>
              </a:ext>
            </a:extLst>
          </p:cNvPr>
          <p:cNvSpPr txBox="1">
            <a:spLocks/>
          </p:cNvSpPr>
          <p:nvPr/>
        </p:nvSpPr>
        <p:spPr>
          <a:xfrm>
            <a:off x="377504" y="845870"/>
            <a:ext cx="8178315" cy="347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/>
              <a:t>Analysis of Sources of Bias: </a:t>
            </a:r>
            <a:r>
              <a:rPr lang="en-US" sz="1800" dirty="0">
                <a:solidFill>
                  <a:srgbClr val="FFC92D"/>
                </a:solidFill>
              </a:rPr>
              <a:t>Ordinal Logistic Regression</a:t>
            </a:r>
          </a:p>
        </p:txBody>
      </p:sp>
      <p:pic>
        <p:nvPicPr>
          <p:cNvPr id="25602" name="Picture 2" descr="A graph of a person with a blue line&#10;&#10;Description automatically generated">
            <a:extLst>
              <a:ext uri="{FF2B5EF4-FFF2-40B4-BE49-F238E27FC236}">
                <a16:creationId xmlns:a16="http://schemas.microsoft.com/office/drawing/2014/main" id="{58342E16-0E11-7993-D792-D74C1C94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43" y="3331505"/>
            <a:ext cx="4187016" cy="232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629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A437-B226-D54D-A08F-B02C42DF5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6862-25BE-FEE6-C495-BB02AB2C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6169"/>
            <a:ext cx="8229600" cy="5836356"/>
          </a:xfrm>
        </p:spPr>
        <p:txBody>
          <a:bodyPr/>
          <a:lstStyle/>
          <a:p>
            <a:r>
              <a:rPr lang="en-US" dirty="0">
                <a:solidFill>
                  <a:srgbClr val="FFC92D"/>
                </a:solidFill>
                <a:latin typeface="Franklin Gothic Demi Cond"/>
                <a:ea typeface="宋体"/>
              </a:rPr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35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35E0C-3098-F321-1570-D7C2CDEE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FF3C-3BB0-A3D9-9F76-38CDDD310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8660" y="5173663"/>
            <a:ext cx="7533860" cy="168507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B23799-BB86-E0F0-C457-C918EB516D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010" y="1675577"/>
            <a:ext cx="7824298" cy="3341266"/>
          </a:xfrm>
        </p:spPr>
        <p:txBody>
          <a:bodyPr>
            <a:normAutofit/>
          </a:bodyPr>
          <a:lstStyle/>
          <a:p>
            <a:r>
              <a:rPr lang="en-US" sz="1800" dirty="0"/>
              <a:t>Empirical Bias Analysis, study quantifying salary bias across multiple datasets, and analyzing gender salary gaps</a:t>
            </a:r>
          </a:p>
          <a:p>
            <a:r>
              <a:rPr lang="en-US" sz="1800" dirty="0"/>
              <a:t>Hiring Score Evaluation evaluated hiring score biases, identifying potential inconsistencies in AI-driven recruitment models</a:t>
            </a:r>
          </a:p>
          <a:p>
            <a:r>
              <a:rPr lang="en-US" sz="1800" dirty="0"/>
              <a:t>Career Growth Modeling, understanding long-term salary trends, offering to track salary progression disparities over time.</a:t>
            </a:r>
          </a:p>
          <a:p>
            <a:r>
              <a:rPr lang="en-US" sz="1800" dirty="0"/>
              <a:t>Beyond academic contributions, our findings hold practical implications for industry professionals, policymakers, and AI developers.</a:t>
            </a:r>
          </a:p>
          <a:p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9BD202-4430-3137-1F86-3A809ECB195D}"/>
              </a:ext>
            </a:extLst>
          </p:cNvPr>
          <p:cNvSpPr txBox="1">
            <a:spLocks/>
          </p:cNvSpPr>
          <p:nvPr/>
        </p:nvSpPr>
        <p:spPr>
          <a:xfrm>
            <a:off x="1565644" y="770164"/>
            <a:ext cx="5899029" cy="395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6A0032"/>
                </a:solidFill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4134142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7F2DB-EDE6-9B01-6F78-022D1C423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BCF-63BA-8A6A-66FC-085D45236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8660" y="5173663"/>
            <a:ext cx="7533860" cy="168507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75DD2C-9BC5-B096-FB2C-24FBA54CE0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010" y="1675577"/>
            <a:ext cx="7824298" cy="3341266"/>
          </a:xfrm>
        </p:spPr>
        <p:txBody>
          <a:bodyPr>
            <a:normAutofit/>
          </a:bodyPr>
          <a:lstStyle/>
          <a:p>
            <a:r>
              <a:rPr lang="en-US" sz="1800" dirty="0"/>
              <a:t>Current research mainly measures gender bias in salary and recruitment scores, but has not yet achieved a comprehensive fairness assessment.</a:t>
            </a:r>
          </a:p>
          <a:p>
            <a:r>
              <a:rPr lang="en-US" sz="1800" dirty="0"/>
              <a:t>Use fairness measurement methods (Equalized Odds and Disparate Impact) to further verify whether the model has discriminatory predictions.</a:t>
            </a:r>
          </a:p>
          <a:p>
            <a:r>
              <a:rPr lang="en-US" sz="1800" dirty="0"/>
              <a:t>Use Fairness optimization strategies (Reweighting)</a:t>
            </a:r>
          </a:p>
          <a:p>
            <a:r>
              <a:rPr lang="en-US" sz="1800" dirty="0"/>
              <a:t>Optimizing Algorithmic Fairness (Data Augmentation)</a:t>
            </a:r>
          </a:p>
          <a:p>
            <a:r>
              <a:rPr lang="en-US" sz="1800" dirty="0"/>
              <a:t>Comparison of the effectiveness of different fairness optimization methods</a:t>
            </a:r>
          </a:p>
          <a:p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2BD238-D761-23DB-754B-4CD3ED2CA39E}"/>
              </a:ext>
            </a:extLst>
          </p:cNvPr>
          <p:cNvSpPr txBox="1">
            <a:spLocks/>
          </p:cNvSpPr>
          <p:nvPr/>
        </p:nvSpPr>
        <p:spPr>
          <a:xfrm>
            <a:off x="1565644" y="770164"/>
            <a:ext cx="5899029" cy="395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6A0032"/>
                </a:solidFill>
              </a:rPr>
              <a:t>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2714307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5594A-EE6E-5550-3CDD-0D35526A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2CE5-A943-3AE1-07E7-071A0C79C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8660" y="5173663"/>
            <a:ext cx="7533860" cy="1685073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CC163-175C-7C3F-3C49-5A425325CB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010" y="1675577"/>
            <a:ext cx="7824298" cy="33412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This study reveals gender bias in salary and hiring scores, but the following limitations remain.</a:t>
            </a:r>
          </a:p>
          <a:p>
            <a:endParaRPr lang="en-US" sz="1800" dirty="0"/>
          </a:p>
          <a:p>
            <a:r>
              <a:rPr lang="en-US" sz="1800" dirty="0"/>
              <a:t>Limitations at the data level: the publicly available dataset (</a:t>
            </a:r>
            <a:r>
              <a:rPr lang="en-US" sz="1800" dirty="0" err="1"/>
              <a:t>Adult_Inc</a:t>
            </a:r>
            <a:r>
              <a:rPr lang="en-US" sz="1800" dirty="0"/>
              <a:t>, </a:t>
            </a:r>
            <a:r>
              <a:rPr lang="en-US" sz="1800" dirty="0" err="1"/>
              <a:t>Job_Salary</a:t>
            </a:r>
            <a:r>
              <a:rPr lang="en-US" sz="1800" dirty="0"/>
              <a:t>, COMPAS) used in this study may not fully reflect the fairness of the actual hiring market.</a:t>
            </a:r>
          </a:p>
          <a:p>
            <a:r>
              <a:rPr lang="en-US" sz="1800" dirty="0"/>
              <a:t>Limitations of the statistical analysis: it was not possible to fully control for all variables affecting salary.</a:t>
            </a:r>
          </a:p>
          <a:p>
            <a:endParaRPr lang="en-US" sz="1800" dirty="0"/>
          </a:p>
          <a:p>
            <a:r>
              <a:rPr lang="en-US" sz="1800" dirty="0"/>
              <a:t>Model fairness modeling is not yet complete, and this study has not yet implemented fairness optimization on a machine learning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C8A338-04FA-1CB2-AAB5-F1F3D3976B3C}"/>
              </a:ext>
            </a:extLst>
          </p:cNvPr>
          <p:cNvSpPr txBox="1">
            <a:spLocks/>
          </p:cNvSpPr>
          <p:nvPr/>
        </p:nvSpPr>
        <p:spPr>
          <a:xfrm>
            <a:off x="1565644" y="770164"/>
            <a:ext cx="5899029" cy="395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6A0032"/>
                </a:solidFill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2541476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367E1-388D-9CF7-E068-4560D1E8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820C-7559-15B1-D8C8-A522FFB8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66" y="427839"/>
            <a:ext cx="8229600" cy="5836356"/>
          </a:xfrm>
        </p:spPr>
        <p:txBody>
          <a:bodyPr/>
          <a:lstStyle/>
          <a:p>
            <a:r>
              <a:rPr lang="en-US" dirty="0">
                <a:solidFill>
                  <a:srgbClr val="FFC92D"/>
                </a:solidFill>
              </a:rPr>
              <a:t>Thank You </a:t>
            </a:r>
            <a:r>
              <a:rPr lang="en-US" altLang="zh-CN" dirty="0">
                <a:solidFill>
                  <a:srgbClr val="FFC92D"/>
                </a:solidFill>
              </a:rPr>
              <a:t>For Listening!</a:t>
            </a:r>
            <a:r>
              <a:rPr lang="en-US" dirty="0">
                <a:solidFill>
                  <a:srgbClr val="FFC92D"/>
                </a:solidFill>
              </a:rPr>
              <a:t> </a:t>
            </a:r>
            <a:br>
              <a:rPr lang="en-US" dirty="0">
                <a:solidFill>
                  <a:srgbClr val="FFC92D"/>
                </a:solidFill>
              </a:rPr>
            </a:br>
            <a:endParaRPr lang="en-US" dirty="0">
              <a:solidFill>
                <a:srgbClr val="FFC92D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70AB1E-A608-9E76-2CD6-B7F453C16115}"/>
              </a:ext>
            </a:extLst>
          </p:cNvPr>
          <p:cNvSpPr txBox="1">
            <a:spLocks/>
          </p:cNvSpPr>
          <p:nvPr/>
        </p:nvSpPr>
        <p:spPr>
          <a:xfrm>
            <a:off x="406866" y="5589165"/>
            <a:ext cx="58974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200" dirty="0">
                <a:solidFill>
                  <a:srgbClr val="FFC92D"/>
                </a:solidFill>
              </a:rPr>
              <a:t>From Bias to Balance: A Data-Driven Approach to Fair Recruitment Practices</a:t>
            </a:r>
          </a:p>
          <a:p>
            <a:pPr algn="l"/>
            <a:r>
              <a:rPr lang="en-US" sz="1200" dirty="0">
                <a:solidFill>
                  <a:srgbClr val="FFC92D"/>
                </a:solidFill>
              </a:rPr>
              <a:t>Hairu Fan, Department of Statistics, Actuarial and Data Sciences, CMU</a:t>
            </a:r>
          </a:p>
          <a:p>
            <a:pPr algn="l"/>
            <a:r>
              <a:rPr lang="en-US" sz="1200" dirty="0">
                <a:solidFill>
                  <a:srgbClr val="FFC92D"/>
                </a:solidFill>
              </a:rPr>
              <a:t>Email: fan2h@cmich.edu</a:t>
            </a:r>
          </a:p>
        </p:txBody>
      </p:sp>
    </p:spTree>
    <p:extLst>
      <p:ext uri="{BB962C8B-B14F-4D97-AF65-F5344CB8AC3E}">
        <p14:creationId xmlns:p14="http://schemas.microsoft.com/office/powerpoint/2010/main" val="178201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A85EE-1052-BCF5-523F-33499170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829E-176D-3FB0-B455-39029DF3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46" y="211775"/>
            <a:ext cx="6187841" cy="597726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8959-AE97-96CF-0781-4ABBBCCD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296" y="1047437"/>
            <a:ext cx="6272151" cy="545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FFC000"/>
                </a:solidFill>
                <a:latin typeface="Franklin Gothic Demi Cond" panose="020B0706030402020204" pitchFamily="34" charset="0"/>
                <a:ea typeface="+mj-ea"/>
                <a:cs typeface="+mj-cs"/>
              </a:rPr>
              <a:t>Why Fairness Matters in Recruitment?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6E180B-21ED-C54A-496E-DC3BA81E337C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87F371-EC4D-DA98-5CC9-BF2EF660D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95" y="4198029"/>
            <a:ext cx="2305440" cy="1143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5765DA-D783-47E0-A376-610E313FB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" y="2022814"/>
            <a:ext cx="1522898" cy="13652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BF1E514-9809-21F8-C4BD-C639DB7F5941}"/>
              </a:ext>
            </a:extLst>
          </p:cNvPr>
          <p:cNvSpPr txBox="1"/>
          <p:nvPr/>
        </p:nvSpPr>
        <p:spPr>
          <a:xfrm>
            <a:off x="3709856" y="1954790"/>
            <a:ext cx="51103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In recent years, with the widespread use of data-driven recruiting systems, there has been a growing interest in recruiting fairness in both academia and industry.</a:t>
            </a:r>
          </a:p>
          <a:p>
            <a:endParaRPr lang="en-US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Machine learning has been widely used in recruitment, such as resume screening &amp; salary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Gender, salary bias in historical data may be amplified by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Unfairness in recruitment systems may affect business diversity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17C27C-4B47-297B-8B89-0A4170093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032" y="2588118"/>
            <a:ext cx="2238393" cy="18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1D550-8F4B-5772-AFB1-36C7701C8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87BB-71DB-5A24-4656-FA8A6F9E8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93" y="274199"/>
            <a:ext cx="4350328" cy="492466"/>
          </a:xfrm>
        </p:spPr>
        <p:txBody>
          <a:bodyPr>
            <a:noAutofit/>
          </a:bodyPr>
          <a:lstStyle/>
          <a:p>
            <a:pPr algn="l"/>
            <a:r>
              <a:rPr lang="en-US" sz="36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3DC3-4B6F-FB9F-2F78-612675802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887" y="831360"/>
            <a:ext cx="6272151" cy="545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FFC000"/>
                </a:solidFill>
                <a:latin typeface="Franklin Gothic Demi Cond" panose="020B0706030402020204" pitchFamily="34" charset="0"/>
                <a:ea typeface="+mj-ea"/>
                <a:cs typeface="+mj-cs"/>
              </a:rPr>
              <a:t>Recently Existing Studies on Algorithmic Bias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CFB89C-5584-967E-ACDD-3F3935FCFB93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732BF9-98BE-9E2E-3648-643503F7546F}"/>
              </a:ext>
            </a:extLst>
          </p:cNvPr>
          <p:cNvSpPr txBox="1"/>
          <p:nvPr/>
        </p:nvSpPr>
        <p:spPr>
          <a:xfrm>
            <a:off x="355270" y="1441329"/>
            <a:ext cx="82197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Chandra et al. (2023) found that algorithms may inherit </a:t>
            </a:r>
            <a:r>
              <a:rPr lang="en-US">
                <a:solidFill>
                  <a:srgbClr val="FFC000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biases from historical data</a:t>
            </a: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, leading to unfairness in the recruitment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Pessach</a:t>
            </a: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 &amp; </a:t>
            </a:r>
            <a:r>
              <a:rPr lang="en-US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Shmueli</a:t>
            </a: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 (2022) noted that imbalance in </a:t>
            </a:r>
            <a:r>
              <a:rPr lang="en-US">
                <a:solidFill>
                  <a:srgbClr val="FFC000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training data and algorithm goal setting </a:t>
            </a: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may affect the fairness of hiring predictions.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Quer</a:t>
            </a: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 et al. (2024) found that hiring scores may be </a:t>
            </a:r>
            <a:r>
              <a:rPr lang="en-US">
                <a:solidFill>
                  <a:srgbClr val="FFC000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biased against candidates younger </a:t>
            </a: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than 25 years old. However, most studies still focus on overall bias and lack specific analysis on salary fairness and hiring scores.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There is a </a:t>
            </a:r>
            <a:r>
              <a:rPr lang="en-US">
                <a:solidFill>
                  <a:srgbClr val="FFC92D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trade-off between accuracy and fairness</a:t>
            </a: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, and as we strive for greater fairness, accuracy may be impacted </a:t>
            </a:r>
            <a:r>
              <a:rPr lang="en-US" b="0" i="0">
                <a:solidFill>
                  <a:srgbClr val="242424"/>
                </a:solidFill>
                <a:effectLst/>
                <a:latin typeface="Franklin Gothic Book" panose="020B0503020102020204" pitchFamily="34" charset="0"/>
                <a:cs typeface="Times New Roman" panose="02020603050405020304" pitchFamily="18" charset="0"/>
              </a:rPr>
              <a:t>(</a:t>
            </a:r>
            <a:r>
              <a:rPr lang="en-US" b="0" i="0" err="1">
                <a:solidFill>
                  <a:srgbClr val="242424"/>
                </a:solidFill>
                <a:effectLst/>
                <a:latin typeface="Franklin Gothic Book" panose="020B0503020102020204" pitchFamily="34" charset="0"/>
                <a:cs typeface="Times New Roman" panose="02020603050405020304" pitchFamily="18" charset="0"/>
              </a:rPr>
              <a:t>Pessach</a:t>
            </a:r>
            <a:r>
              <a:rPr lang="en-US" b="0" i="0">
                <a:solidFill>
                  <a:srgbClr val="242424"/>
                </a:solidFill>
                <a:effectLst/>
                <a:latin typeface="Franklin Gothic Book" panose="020B0503020102020204" pitchFamily="34" charset="0"/>
                <a:cs typeface="Times New Roman" panose="02020603050405020304" pitchFamily="18" charset="0"/>
              </a:rPr>
              <a:t> &amp; </a:t>
            </a:r>
            <a:r>
              <a:rPr lang="en-US" b="0" i="0" err="1">
                <a:solidFill>
                  <a:srgbClr val="242424"/>
                </a:solidFill>
                <a:effectLst/>
                <a:latin typeface="Franklin Gothic Book" panose="020B0503020102020204" pitchFamily="34" charset="0"/>
                <a:cs typeface="Times New Roman" panose="02020603050405020304" pitchFamily="18" charset="0"/>
              </a:rPr>
              <a:t>Shmueli</a:t>
            </a:r>
            <a:r>
              <a:rPr lang="en-US" b="0" i="0">
                <a:solidFill>
                  <a:srgbClr val="242424"/>
                </a:solidFill>
                <a:effectLst/>
                <a:latin typeface="Franklin Gothic Book" panose="020B0503020102020204" pitchFamily="34" charset="0"/>
                <a:cs typeface="Times New Roman" panose="02020603050405020304" pitchFamily="18" charset="0"/>
              </a:rPr>
              <a:t>, 2022)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Fabris et al. (2023) study notes that while many companies try to reduce bias in hiring algorithms, current technology is still </a:t>
            </a:r>
            <a:r>
              <a:rPr lang="en-US">
                <a:solidFill>
                  <a:srgbClr val="FFC000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unable to eliminate</a:t>
            </a:r>
            <a:r>
              <a:rPr lang="en-US">
                <a:latin typeface="Franklin Gothic Book" panose="020B0503020102020204" pitchFamily="34" charset="0"/>
                <a:cs typeface="Times New Roman" panose="02020603050405020304" pitchFamily="18" charset="0"/>
              </a:rPr>
              <a:t> it completely.</a:t>
            </a:r>
          </a:p>
        </p:txBody>
      </p:sp>
    </p:spTree>
    <p:extLst>
      <p:ext uri="{BB962C8B-B14F-4D97-AF65-F5344CB8AC3E}">
        <p14:creationId xmlns:p14="http://schemas.microsoft.com/office/powerpoint/2010/main" val="360121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40DA-507E-F7EA-56BD-0C93FE0F1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1F3E-1CA2-6865-6B30-83DD0A69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25" y="516736"/>
            <a:ext cx="5752413" cy="492466"/>
          </a:xfrm>
        </p:spPr>
        <p:txBody>
          <a:bodyPr>
            <a:noAutofit/>
          </a:bodyPr>
          <a:lstStyle/>
          <a:p>
            <a:pPr algn="l"/>
            <a:r>
              <a:rPr lang="en-US" sz="36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4EF74-AFEE-A314-0F39-DD353AB62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120" y="1441689"/>
            <a:ext cx="6272151" cy="545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FFC000"/>
                </a:solidFill>
                <a:latin typeface="Franklin Gothic Demi Cond" panose="020B0706030402020204" pitchFamily="34" charset="0"/>
                <a:ea typeface="+mj-ea"/>
                <a:cs typeface="+mj-cs"/>
              </a:rPr>
              <a:t>Recently Existing Studies on Algorithmic Bias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855D6C-772E-2819-E297-5540B46B6623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DEDBD1-836A-A6B7-CE67-30C5CEF2741F}"/>
              </a:ext>
            </a:extLst>
          </p:cNvPr>
          <p:cNvSpPr txBox="1"/>
          <p:nvPr/>
        </p:nvSpPr>
        <p:spPr>
          <a:xfrm>
            <a:off x="510639" y="2340558"/>
            <a:ext cx="81939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Franklin Gothic Book" panose="020B0503020102020204" pitchFamily="34" charset="0"/>
                <a:cs typeface="Times New Roman" panose="02020603050405020304" pitchFamily="18" charset="0"/>
              </a:rPr>
              <a:t>Machine Learning Recruitment Systems May Have Gender and Salary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Franklin Gothic Book" panose="020B0503020102020204" pitchFamily="34" charset="0"/>
                <a:cs typeface="Times New Roman" panose="02020603050405020304" pitchFamily="18" charset="0"/>
              </a:rPr>
              <a:t>Data bias and model objectives may lead to unfair hiring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Franklin Gothic Book" panose="020B0503020102020204" pitchFamily="34" charset="0"/>
                <a:cs typeface="Times New Roman" panose="02020603050405020304" pitchFamily="18" charset="0"/>
              </a:rPr>
              <a:t>Fairness constraints may reduce bias but impact prediction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Franklin Gothic Book" panose="020B0503020102020204" pitchFamily="34" charset="0"/>
                <a:cs typeface="Times New Roman" panose="02020603050405020304" pitchFamily="18" charset="0"/>
              </a:rPr>
              <a:t>Existing research focuses on algorithmic bias and lacks in-depth analysis of salary and hiring scores.</a:t>
            </a:r>
          </a:p>
        </p:txBody>
      </p:sp>
    </p:spTree>
    <p:extLst>
      <p:ext uri="{BB962C8B-B14F-4D97-AF65-F5344CB8AC3E}">
        <p14:creationId xmlns:p14="http://schemas.microsoft.com/office/powerpoint/2010/main" val="193618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1281-D6A8-B4A9-A26B-AEBDE2DD8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BB00-5146-B3F9-CB35-77F94051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25" y="370897"/>
            <a:ext cx="5752413" cy="492466"/>
          </a:xfrm>
        </p:spPr>
        <p:txBody>
          <a:bodyPr>
            <a:noAutofit/>
          </a:bodyPr>
          <a:lstStyle/>
          <a:p>
            <a:pPr algn="l"/>
            <a:r>
              <a:rPr lang="en-US" sz="36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68BBF-7DF0-1601-734E-E24B6294F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922" y="1007790"/>
            <a:ext cx="6272151" cy="5452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rgbClr val="FFC000"/>
                </a:solidFill>
                <a:latin typeface="Franklin Gothic Demi Cond" panose="020B0706030402020204" pitchFamily="34" charset="0"/>
                <a:ea typeface="+mj-ea"/>
                <a:cs typeface="+mj-cs"/>
              </a:rPr>
              <a:t>Research Questions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F0EB03-3DBF-A8E8-E94C-BE131AB6007B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91182E-EB54-4CF0-688C-432A4421F5F0}"/>
              </a:ext>
            </a:extLst>
          </p:cNvPr>
          <p:cNvSpPr txBox="1"/>
          <p:nvPr/>
        </p:nvSpPr>
        <p:spPr>
          <a:xfrm>
            <a:off x="475013" y="1672215"/>
            <a:ext cx="81939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r>
              <a:rPr lang="en-US" sz="2000" b="1">
                <a:solidFill>
                  <a:srgbClr val="FFC00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Bias in Data</a:t>
            </a:r>
            <a:endParaRPr lang="en-US" sz="200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Franklin Gothic Book" panose="020B0503020102020204" pitchFamily="34" charset="0"/>
                <a:cs typeface="Times New Roman" panose="02020603050405020304" pitchFamily="18" charset="0"/>
              </a:rPr>
              <a:t>Are gender, education, and job category distributions imbalanced in the dataset?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Franklin Gothic Book" panose="020B0503020102020204" pitchFamily="34" charset="0"/>
                <a:cs typeface="Times New Roman" panose="02020603050405020304" pitchFamily="18" charset="0"/>
              </a:rPr>
              <a:t>Do these factors significantly impact salary and hiring scores?</a:t>
            </a:r>
          </a:p>
          <a:p>
            <a:r>
              <a:rPr lang="en-US" sz="2000" b="1">
                <a:solidFill>
                  <a:srgbClr val="FFC00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Bias in Algorithms</a:t>
            </a:r>
            <a:endParaRPr lang="en-US" sz="200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Franklin Gothic Book" panose="020B0503020102020204" pitchFamily="34" charset="0"/>
                <a:cs typeface="Times New Roman" panose="02020603050405020304" pitchFamily="18" charset="0"/>
              </a:rPr>
              <a:t>Do machine learning models amplify or inherit historical biases in the data?</a:t>
            </a:r>
          </a:p>
          <a:p>
            <a:r>
              <a:rPr lang="en-US" sz="2000" b="1">
                <a:solidFill>
                  <a:srgbClr val="FFC00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Fairness Constraints</a:t>
            </a:r>
            <a:r>
              <a:rPr lang="zh-CN" altLang="en-US" sz="2000" b="1">
                <a:solidFill>
                  <a:srgbClr val="FFC00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solidFill>
                  <a:srgbClr val="FFC00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(Future Research)</a:t>
            </a:r>
            <a:endParaRPr lang="en-US" sz="200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Franklin Gothic Book" panose="020B0503020102020204" pitchFamily="34" charset="0"/>
                <a:cs typeface="Times New Roman" panose="02020603050405020304" pitchFamily="18" charset="0"/>
              </a:rPr>
              <a:t>Can fairness modeling strategies be used to reduce gender bias in hiring systems?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Franklin Gothic Book" panose="020B0503020102020204" pitchFamily="34" charset="0"/>
                <a:cs typeface="Times New Roman" panose="02020603050405020304" pitchFamily="18" charset="0"/>
              </a:rPr>
              <a:t>What is the trade-off between fairness and prediction accuracy?</a:t>
            </a:r>
          </a:p>
        </p:txBody>
      </p:sp>
    </p:spTree>
    <p:extLst>
      <p:ext uri="{BB962C8B-B14F-4D97-AF65-F5344CB8AC3E}">
        <p14:creationId xmlns:p14="http://schemas.microsoft.com/office/powerpoint/2010/main" val="314299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B1860-99A1-9CD5-71A9-51CF68420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984F8-6C34-A334-C65E-9C801987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25" y="370897"/>
            <a:ext cx="5752413" cy="492466"/>
          </a:xfrm>
        </p:spPr>
        <p:txBody>
          <a:bodyPr>
            <a:noAutofit/>
          </a:bodyPr>
          <a:lstStyle/>
          <a:p>
            <a:pPr algn="l"/>
            <a:r>
              <a:rPr lang="en-US" sz="3600" b="1">
                <a:latin typeface="Franklin Gothic Medium" panose="020B0603020102020204" pitchFamily="34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A33C4-C48A-D040-FEB8-076D66910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922" y="1007790"/>
            <a:ext cx="6272151" cy="5452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>
                <a:solidFill>
                  <a:srgbClr val="FFC000"/>
                </a:solidFill>
                <a:latin typeface="Franklin Gothic Medium" panose="020B0603020102020204" pitchFamily="34" charset="0"/>
                <a:ea typeface="+mj-ea"/>
                <a:cs typeface="Times New Roman" panose="02020603050405020304" pitchFamily="18" charset="0"/>
              </a:rPr>
              <a:t>Research</a:t>
            </a:r>
            <a:r>
              <a:rPr lang="en-US" sz="2800" b="1">
                <a:solidFill>
                  <a:srgbClr val="FFC000"/>
                </a:solidFill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>
                <a:solidFill>
                  <a:srgbClr val="FFC000"/>
                </a:solidFill>
                <a:latin typeface="Franklin Gothic Medium" panose="020B0603020102020204" pitchFamily="34" charset="0"/>
                <a:ea typeface="+mj-ea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806B85-C590-B505-75F4-23AB3881B155}"/>
              </a:ext>
            </a:extLst>
          </p:cNvPr>
          <p:cNvSpPr txBox="1">
            <a:spLocks/>
          </p:cNvSpPr>
          <p:nvPr/>
        </p:nvSpPr>
        <p:spPr>
          <a:xfrm>
            <a:off x="248479" y="5839791"/>
            <a:ext cx="48403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6A0032"/>
                </a:solidFill>
                <a:latin typeface="Franklin Gothic Demi Cond" panose="020B0706030402020204" pitchFamily="34" charset="0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rgbClr val="FFC92D"/>
                </a:solidFill>
              </a:rPr>
              <a:t>From Bias to Balance: A Data-Driven Approach to Fair Recruitment Practices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FB9E93-7CA6-245D-F2B2-3CBA57FB66AA}"/>
              </a:ext>
            </a:extLst>
          </p:cNvPr>
          <p:cNvSpPr txBox="1"/>
          <p:nvPr/>
        </p:nvSpPr>
        <p:spPr>
          <a:xfrm>
            <a:off x="641987" y="1382286"/>
            <a:ext cx="81939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1.</a:t>
            </a:r>
            <a:r>
              <a:rPr lang="zh-CN" altLang="en-US" sz="20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Quantifying Bias in Salary &amp; Hiring Decisions</a:t>
            </a: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Analyze gender, education, and job category influences on salary and hiring scores.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Examine salary distribution across industries and education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2. Investigating Salary Growth &amp; Occupational Segregation</a:t>
            </a: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Assess how salary growth trends vary across genders and industries.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Explore the role of occupational segregation in salary discrepancies.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3. Provide data-driven recommendations for fair recruitment</a:t>
            </a:r>
            <a:endParaRPr lang="en-US" sz="2000" b="1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Identify bias patterns in recruitment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Propose algorithmic fairness methods for mitigating bias (future research).</a:t>
            </a:r>
          </a:p>
        </p:txBody>
      </p:sp>
    </p:spTree>
    <p:extLst>
      <p:ext uri="{BB962C8B-B14F-4D97-AF65-F5344CB8AC3E}">
        <p14:creationId xmlns:p14="http://schemas.microsoft.com/office/powerpoint/2010/main" val="3088116755"/>
      </p:ext>
    </p:extLst>
  </p:cSld>
  <p:clrMapOvr>
    <a:masterClrMapping/>
  </p:clrMapOvr>
</p:sld>
</file>

<file path=ppt/theme/theme1.xml><?xml version="1.0" encoding="utf-8"?>
<a:theme xmlns:a="http://schemas.openxmlformats.org/drawingml/2006/main" name="C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B070FFCC4B484B9B6D0ED0891280A3" ma:contentTypeVersion="1" ma:contentTypeDescription="Create a new document." ma:contentTypeScope="" ma:versionID="25ed3bf056561ec4485c615ed6467c1d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cb23e8d8dfbb469f2c2cb1edda5cd6f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1DCBA8C-2390-4ACA-8CA4-BC295A2210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36064D-D270-46D7-85C2-557339DC7F58}">
  <ds:schemaRefs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AF36DA1-684E-4689-A42E-875734D152BE}">
  <ds:schemaRefs>
    <ds:schemaRef ds:uri="http://www.w3.org/XML/1998/namespace"/>
    <ds:schemaRef ds:uri="http://schemas.microsoft.com/sharepoint/v3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CBA</Template>
  <TotalTime>436</TotalTime>
  <Words>5089</Words>
  <Application>Microsoft Macintosh PowerPoint</Application>
  <PresentationFormat>On-screen Show (4:3)</PresentationFormat>
  <Paragraphs>612</Paragraphs>
  <Slides>48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Courier New</vt:lpstr>
      <vt:lpstr>Franklin Gothic Book</vt:lpstr>
      <vt:lpstr>Franklin Gothic Demi Cond</vt:lpstr>
      <vt:lpstr>Franklin Gothic Medium</vt:lpstr>
      <vt:lpstr>Roboto</vt:lpstr>
      <vt:lpstr>CSE</vt:lpstr>
      <vt:lpstr>From Bias to Balance: A Data-Driven Approach to Fair Recruitment Practice </vt:lpstr>
      <vt:lpstr>From Bias to Balance: A Data-Driven Approach to Fair Recruitment Practices</vt:lpstr>
      <vt:lpstr>Agenda</vt:lpstr>
      <vt:lpstr>Introduction </vt:lpstr>
      <vt:lpstr>Introduction</vt:lpstr>
      <vt:lpstr>Introduction</vt:lpstr>
      <vt:lpstr>Introduction</vt:lpstr>
      <vt:lpstr>Introduction</vt:lpstr>
      <vt:lpstr>Introduction</vt:lpstr>
      <vt:lpstr>Datasets &amp; Date Preprocessing</vt:lpstr>
      <vt:lpstr>Datasets Overview </vt:lpstr>
      <vt:lpstr>Datasets Overview </vt:lpstr>
      <vt:lpstr>Data Preprocessing </vt:lpstr>
      <vt:lpstr>Data Cleaning Results</vt:lpstr>
      <vt:lpstr>Data Preprocessing </vt:lpstr>
      <vt:lpstr>Methods </vt:lpstr>
      <vt:lpstr>Statistical Analysis Methods</vt:lpstr>
      <vt:lpstr>Methods</vt:lpstr>
      <vt:lpstr>Key Findings </vt:lpstr>
      <vt:lpstr>Key Findings</vt:lpstr>
      <vt:lpstr>Key Findings</vt:lpstr>
      <vt:lpstr>Key Findings</vt:lpstr>
      <vt:lpstr>Key Findings</vt:lpstr>
      <vt:lpstr>Key Findings</vt:lpstr>
      <vt:lpstr>Key Findings</vt:lpstr>
      <vt:lpstr>Key Findings</vt:lpstr>
      <vt:lpstr>Key Findings</vt:lpstr>
      <vt:lpstr>Key Findings</vt:lpstr>
      <vt:lpstr>Key Findings</vt:lpstr>
      <vt:lpstr>Key Findings</vt:lpstr>
      <vt:lpstr>Key Findings</vt:lpstr>
      <vt:lpstr>Key Findings</vt:lpstr>
      <vt:lpstr>Key Findings</vt:lpstr>
      <vt:lpstr>Bias Analysis</vt:lpstr>
      <vt:lpstr>Key Findings</vt:lpstr>
      <vt:lpstr>Key Findings</vt:lpstr>
      <vt:lpstr>Key Findings</vt:lpstr>
      <vt:lpstr>Key Findings</vt:lpstr>
      <vt:lpstr>Key Findings</vt:lpstr>
      <vt:lpstr>Key Findings</vt:lpstr>
      <vt:lpstr>Key Findings</vt:lpstr>
      <vt:lpstr>Key Findings</vt:lpstr>
      <vt:lpstr>Key Findings</vt:lpstr>
      <vt:lpstr>Conclusion</vt:lpstr>
      <vt:lpstr>From Bias to Balance: A Data-Driven Approach to Fair Recruitment Practices</vt:lpstr>
      <vt:lpstr>From Bias to Balance: A Data-Driven Approach to Fair Recruitment Practices</vt:lpstr>
      <vt:lpstr>From Bias to Balance: A Data-Driven Approach to Fair Recruitment Practices</vt:lpstr>
      <vt:lpstr>Thank You For Listening!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Jones, Nathan Wheeler</dc:creator>
  <cp:lastModifiedBy>Fan, Hairu</cp:lastModifiedBy>
  <cp:revision>16</cp:revision>
  <dcterms:created xsi:type="dcterms:W3CDTF">2018-09-17T15:28:12Z</dcterms:created>
  <dcterms:modified xsi:type="dcterms:W3CDTF">2025-07-15T19:43:09Z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0x010100B0B070FFCC4B484B9B6D0ED0891280A3</vt:lpwstr>
  </property>
</Properties>
</file>